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71" r:id="rId5"/>
    <p:sldId id="272" r:id="rId6"/>
    <p:sldId id="273" r:id="rId7"/>
    <p:sldId id="274" r:id="rId8"/>
    <p:sldId id="275" r:id="rId9"/>
    <p:sldId id="276" r:id="rId10"/>
    <p:sldId id="277" r:id="rId11"/>
    <p:sldId id="278"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A153-9894-B119-DB68-8B3EB73CA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A1ADE8-7D35-34A2-3BBB-97D6B54FB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B3A0B-5118-F47D-E26D-E2F80213FA7C}"/>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EC0F774A-7AAF-EA2F-58D5-9AAE17186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75E14-3B4B-DE22-3A3D-14A597246C51}"/>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299189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623-2668-D6AB-2A2A-28A2E30198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31C91-3C2F-6A91-7C7C-F1750396A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13884-3BF0-6A9E-84E3-27038834E8A0}"/>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DE5E4957-0F1D-11E9-4976-E64D64301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BD899-DBE0-FB6A-944E-8497626BCEB8}"/>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149131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0A897-FD5B-A797-E3A5-F35D7913B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3862DA-FA0D-CBF7-0CF9-5A46BFFE8E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47DF7-C9F9-05C0-D5AD-82E37EEFC087}"/>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0850DD9B-0523-3412-18F1-DB48A8340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7F86A-6715-D58B-CB9B-EB3A1AAD5FC8}"/>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47613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AE4E-133F-1A8D-45AB-18BD1CC1D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4B3FA-209A-AE7B-15F9-C60E6D653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2A037-CC11-4A16-9202-8E1945E89085}"/>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3DE89531-92FD-5B3F-8D2A-7CDC552C3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A41D-CE90-E140-60A2-A027D848F8A5}"/>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261172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DEA7-B9BC-8077-8B7F-6EA590CC2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74574-7182-C88F-76A9-174EBCA11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E9325-7E72-C1C0-258B-99EFE97274DC}"/>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03DED844-35D1-7EA6-2135-08291A7EC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7C527-972F-BC03-7527-40D53CBD7393}"/>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306937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8DBF-58A0-2746-AA29-C13546219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C777D-51A6-22A6-0123-ED23A988B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F58640-C4FC-D24B-D69C-CA3B0C6A7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25CA43-C32A-4E22-691D-1F259E45292B}"/>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6" name="Footer Placeholder 5">
            <a:extLst>
              <a:ext uri="{FF2B5EF4-FFF2-40B4-BE49-F238E27FC236}">
                <a16:creationId xmlns:a16="http://schemas.microsoft.com/office/drawing/2014/main" id="{D0D9D79A-E89B-83CD-7331-798B5F9A8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B030B-077A-ADCB-CED0-61CD0A66CAEB}"/>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223611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BA8B-CD66-6B9C-1F6F-79C0C5FF0D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74CF8-E46A-AC79-F68C-D2FDD6798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02442-7318-C017-0070-B7FFC5B51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FA8B7B-32CF-EFD0-D884-8C7612795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83E39-223F-8B5D-F2B0-F22468B07F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5824E-C408-6567-C096-F4E58FE39380}"/>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8" name="Footer Placeholder 7">
            <a:extLst>
              <a:ext uri="{FF2B5EF4-FFF2-40B4-BE49-F238E27FC236}">
                <a16:creationId xmlns:a16="http://schemas.microsoft.com/office/drawing/2014/main" id="{07B08F31-D4DE-2DCE-1346-2489074A2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0889DA-6090-4F99-B986-992FB167CA01}"/>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421323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8C41-2A44-AB6E-86F0-DD415F9B6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43C22-2505-4F90-F8B2-567A70AD5146}"/>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4" name="Footer Placeholder 3">
            <a:extLst>
              <a:ext uri="{FF2B5EF4-FFF2-40B4-BE49-F238E27FC236}">
                <a16:creationId xmlns:a16="http://schemas.microsoft.com/office/drawing/2014/main" id="{4DB50755-E2C6-166E-DD97-4B716F311A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B065BC-F1D7-C106-A076-4ACC423CBB6F}"/>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6550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92C2E-B3DD-406C-C408-3D6CA5F7C0D1}"/>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3" name="Footer Placeholder 2">
            <a:extLst>
              <a:ext uri="{FF2B5EF4-FFF2-40B4-BE49-F238E27FC236}">
                <a16:creationId xmlns:a16="http://schemas.microsoft.com/office/drawing/2014/main" id="{F2AAB067-A872-CBF7-9FDF-0ED8352D25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8380A-398F-C7AF-E80E-D0DEC26B7236}"/>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19997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5ACB-4C68-167F-AC06-8A6D90646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D274BF-A212-E579-733E-5C3F28EBD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31B8A-C444-0060-2C6D-E18A9E1CF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F166C-D244-7647-BAE6-959508AAD9AC}"/>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6" name="Footer Placeholder 5">
            <a:extLst>
              <a:ext uri="{FF2B5EF4-FFF2-40B4-BE49-F238E27FC236}">
                <a16:creationId xmlns:a16="http://schemas.microsoft.com/office/drawing/2014/main" id="{63D9345A-8010-C4E3-B04E-9DDA6BF30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9B951-6EC9-34B9-4D96-7FA87B2713EF}"/>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658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17DB6-AD28-4BEA-C686-B945BF4B4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5DE0F-AC73-46C6-7196-C0B9AAC97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F9288F-1334-9B06-B5DE-71843B608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8B3BB-1B8D-2058-3878-3968A8FB4B89}"/>
              </a:ext>
            </a:extLst>
          </p:cNvPr>
          <p:cNvSpPr>
            <a:spLocks noGrp="1"/>
          </p:cNvSpPr>
          <p:nvPr>
            <p:ph type="dt" sz="half" idx="10"/>
          </p:nvPr>
        </p:nvSpPr>
        <p:spPr/>
        <p:txBody>
          <a:bodyPr/>
          <a:lstStyle/>
          <a:p>
            <a:fld id="{16C42336-F59D-40F3-999D-88032798892B}" type="datetimeFigureOut">
              <a:rPr lang="en-US" smtClean="0"/>
              <a:t>4/10/2024</a:t>
            </a:fld>
            <a:endParaRPr lang="en-US"/>
          </a:p>
        </p:txBody>
      </p:sp>
      <p:sp>
        <p:nvSpPr>
          <p:cNvPr id="6" name="Footer Placeholder 5">
            <a:extLst>
              <a:ext uri="{FF2B5EF4-FFF2-40B4-BE49-F238E27FC236}">
                <a16:creationId xmlns:a16="http://schemas.microsoft.com/office/drawing/2014/main" id="{33BF2297-D193-CF77-0DEE-F0337BC91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09D3A-C075-27E8-EAE2-9166A3B2239C}"/>
              </a:ext>
            </a:extLst>
          </p:cNvPr>
          <p:cNvSpPr>
            <a:spLocks noGrp="1"/>
          </p:cNvSpPr>
          <p:nvPr>
            <p:ph type="sldNum" sz="quarter" idx="12"/>
          </p:nvPr>
        </p:nvSpPr>
        <p:spPr/>
        <p:txBody>
          <a:bodyPr/>
          <a:lstStyle/>
          <a:p>
            <a:fld id="{520E688A-0C79-4706-8EC3-68720553705F}" type="slidenum">
              <a:rPr lang="en-US" smtClean="0"/>
              <a:t>‹#›</a:t>
            </a:fld>
            <a:endParaRPr lang="en-US"/>
          </a:p>
        </p:txBody>
      </p:sp>
    </p:spTree>
    <p:extLst>
      <p:ext uri="{BB962C8B-B14F-4D97-AF65-F5344CB8AC3E}">
        <p14:creationId xmlns:p14="http://schemas.microsoft.com/office/powerpoint/2010/main" val="265936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45E4E-85CE-25A4-7611-21F784620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90A37-9AD6-AF0F-DF1B-B53EFAFB9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C186A-8D64-E5D5-23DA-5CCA772E5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42336-F59D-40F3-999D-88032798892B}" type="datetimeFigureOut">
              <a:rPr lang="en-US" smtClean="0"/>
              <a:t>4/10/2024</a:t>
            </a:fld>
            <a:endParaRPr lang="en-US"/>
          </a:p>
        </p:txBody>
      </p:sp>
      <p:sp>
        <p:nvSpPr>
          <p:cNvPr id="5" name="Footer Placeholder 4">
            <a:extLst>
              <a:ext uri="{FF2B5EF4-FFF2-40B4-BE49-F238E27FC236}">
                <a16:creationId xmlns:a16="http://schemas.microsoft.com/office/drawing/2014/main" id="{570F6E41-991B-87F6-6AE5-1580D6275E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913E40-151B-497C-2A27-BB3FDA38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E688A-0C79-4706-8EC3-68720553705F}" type="slidenum">
              <a:rPr lang="en-US" smtClean="0"/>
              <a:t>‹#›</a:t>
            </a:fld>
            <a:endParaRPr lang="en-US"/>
          </a:p>
        </p:txBody>
      </p:sp>
    </p:spTree>
    <p:extLst>
      <p:ext uri="{BB962C8B-B14F-4D97-AF65-F5344CB8AC3E}">
        <p14:creationId xmlns:p14="http://schemas.microsoft.com/office/powerpoint/2010/main" val="33860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5E57-B588-2258-D2C1-BD1978FACC1E}"/>
              </a:ext>
            </a:extLst>
          </p:cNvPr>
          <p:cNvSpPr>
            <a:spLocks noGrp="1"/>
          </p:cNvSpPr>
          <p:nvPr>
            <p:ph type="ctrTitle"/>
          </p:nvPr>
        </p:nvSpPr>
        <p:spPr/>
        <p:txBody>
          <a:bodyPr/>
          <a:lstStyle/>
          <a:p>
            <a:r>
              <a:rPr lang="en-US" b="1" dirty="0"/>
              <a:t>Functions in </a:t>
            </a:r>
            <a:r>
              <a:rPr lang="en-US" b="1" dirty="0" err="1"/>
              <a:t>MySql</a:t>
            </a:r>
            <a:endParaRPr lang="en-US" b="1" dirty="0"/>
          </a:p>
        </p:txBody>
      </p:sp>
      <p:sp>
        <p:nvSpPr>
          <p:cNvPr id="3" name="Subtitle 2">
            <a:extLst>
              <a:ext uri="{FF2B5EF4-FFF2-40B4-BE49-F238E27FC236}">
                <a16:creationId xmlns:a16="http://schemas.microsoft.com/office/drawing/2014/main" id="{90ED2DD3-B163-30AF-29AF-D23F52F89FC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4526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3D9AE-D205-982E-35CA-E2B4C80A48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ADA009-E932-3B50-8023-BADB1CC06CA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D26CDF9-19FF-DFB8-FC60-568B3514CC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267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7751-0F45-3E62-6765-D2CF225C8255}"/>
              </a:ext>
            </a:extLst>
          </p:cNvPr>
          <p:cNvSpPr>
            <a:spLocks noGrp="1"/>
          </p:cNvSpPr>
          <p:nvPr>
            <p:ph type="title"/>
          </p:nvPr>
        </p:nvSpPr>
        <p:spPr>
          <a:xfrm>
            <a:off x="838200" y="365126"/>
            <a:ext cx="10515600" cy="315912"/>
          </a:xfrm>
        </p:spPr>
        <p:txBody>
          <a:bodyPr>
            <a:normAutofit fontScale="90000"/>
          </a:bodyPr>
          <a:lstStyle/>
          <a:p>
            <a:r>
              <a:rPr lang="en-US" b="1" dirty="0"/>
              <a:t>Call Function</a:t>
            </a:r>
          </a:p>
        </p:txBody>
      </p:sp>
      <p:sp>
        <p:nvSpPr>
          <p:cNvPr id="3" name="Content Placeholder 2">
            <a:extLst>
              <a:ext uri="{FF2B5EF4-FFF2-40B4-BE49-F238E27FC236}">
                <a16:creationId xmlns:a16="http://schemas.microsoft.com/office/drawing/2014/main" id="{83EB9C0D-A6C9-9765-62D9-92025EEA097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1CF80B9-FF22-0C9E-8A9D-BE97C2BC7B9F}"/>
              </a:ext>
            </a:extLst>
          </p:cNvPr>
          <p:cNvPicPr>
            <a:picLocks noChangeAspect="1"/>
          </p:cNvPicPr>
          <p:nvPr/>
        </p:nvPicPr>
        <p:blipFill>
          <a:blip r:embed="rId2"/>
          <a:stretch>
            <a:fillRect/>
          </a:stretch>
        </p:blipFill>
        <p:spPr>
          <a:xfrm>
            <a:off x="628650" y="1200150"/>
            <a:ext cx="10058400" cy="5657850"/>
          </a:xfrm>
          <a:prstGeom prst="rect">
            <a:avLst/>
          </a:prstGeom>
        </p:spPr>
      </p:pic>
    </p:spTree>
    <p:extLst>
      <p:ext uri="{BB962C8B-B14F-4D97-AF65-F5344CB8AC3E}">
        <p14:creationId xmlns:p14="http://schemas.microsoft.com/office/powerpoint/2010/main" val="383794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FBEB-439A-759F-313E-B4A3D7CC4B02}"/>
              </a:ext>
            </a:extLst>
          </p:cNvPr>
          <p:cNvSpPr>
            <a:spLocks noGrp="1"/>
          </p:cNvSpPr>
          <p:nvPr>
            <p:ph type="title"/>
          </p:nvPr>
        </p:nvSpPr>
        <p:spPr>
          <a:xfrm>
            <a:off x="838200" y="365125"/>
            <a:ext cx="10515600" cy="625475"/>
          </a:xfrm>
        </p:spPr>
        <p:txBody>
          <a:bodyPr>
            <a:normAutofit fontScale="90000"/>
          </a:bodyPr>
          <a:lstStyle/>
          <a:p>
            <a:r>
              <a:rPr lang="en-US" b="1" dirty="0"/>
              <a:t>Example</a:t>
            </a:r>
          </a:p>
        </p:txBody>
      </p:sp>
      <p:sp>
        <p:nvSpPr>
          <p:cNvPr id="3" name="Content Placeholder 2">
            <a:extLst>
              <a:ext uri="{FF2B5EF4-FFF2-40B4-BE49-F238E27FC236}">
                <a16:creationId xmlns:a16="http://schemas.microsoft.com/office/drawing/2014/main" id="{DCA5F530-CDB6-DA33-B783-6F3405F77097}"/>
              </a:ext>
            </a:extLst>
          </p:cNvPr>
          <p:cNvSpPr>
            <a:spLocks noGrp="1"/>
          </p:cNvSpPr>
          <p:nvPr>
            <p:ph idx="1"/>
          </p:nvPr>
        </p:nvSpPr>
        <p:spPr>
          <a:xfrm>
            <a:off x="838200" y="1228725"/>
            <a:ext cx="10515600" cy="5695950"/>
          </a:xfrm>
        </p:spPr>
        <p:txBody>
          <a:bodyPr/>
          <a:lstStyle/>
          <a:p>
            <a:r>
              <a:rPr lang="en-US" b="0" i="0" dirty="0">
                <a:effectLst/>
                <a:latin typeface="Courier New" panose="02070309020205020404" pitchFamily="49" charset="0"/>
              </a:rPr>
              <a:t>CREATE TABLE Emp( Name VARCHAR(255), DOB DATE, Location VARCHAR(255) );</a:t>
            </a:r>
          </a:p>
          <a:p>
            <a:endParaRPr lang="en-US" b="0" i="0" dirty="0">
              <a:effectLst/>
              <a:latin typeface="Courier New" panose="02070309020205020404" pitchFamily="49" charset="0"/>
            </a:endParaRPr>
          </a:p>
          <a:p>
            <a:r>
              <a:rPr lang="en-US" b="0" i="0" dirty="0">
                <a:effectLst/>
                <a:latin typeface="Courier New" panose="02070309020205020404" pitchFamily="49" charset="0"/>
              </a:rPr>
              <a:t>INSERT INTO Emp VALUES </a:t>
            </a:r>
          </a:p>
          <a:p>
            <a:r>
              <a:rPr lang="en-US" b="0" i="0" dirty="0">
                <a:effectLst/>
                <a:latin typeface="Courier New" panose="02070309020205020404" pitchFamily="49" charset="0"/>
              </a:rPr>
              <a:t>('Amit', DATE('1970-01-08'), 'Hyderabad'), ('</a:t>
            </a:r>
            <a:r>
              <a:rPr lang="en-US" b="0" i="0" dirty="0" err="1">
                <a:effectLst/>
                <a:latin typeface="Courier New" panose="02070309020205020404" pitchFamily="49" charset="0"/>
              </a:rPr>
              <a:t>Sumith</a:t>
            </a:r>
            <a:r>
              <a:rPr lang="en-US" b="0" i="0" dirty="0">
                <a:effectLst/>
                <a:latin typeface="Courier New" panose="02070309020205020404" pitchFamily="49" charset="0"/>
              </a:rPr>
              <a:t>', DATE('1990-11-02'), 'Vishakhapatnam'), ('Sudha', DATE('1980-11-06'), 'Vijayawada’);</a:t>
            </a:r>
          </a:p>
        </p:txBody>
      </p:sp>
    </p:spTree>
    <p:extLst>
      <p:ext uri="{BB962C8B-B14F-4D97-AF65-F5344CB8AC3E}">
        <p14:creationId xmlns:p14="http://schemas.microsoft.com/office/powerpoint/2010/main" val="49107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DD1F-48D7-232A-E1F1-F090BC357FC8}"/>
              </a:ext>
            </a:extLst>
          </p:cNvPr>
          <p:cNvSpPr>
            <a:spLocks noGrp="1"/>
          </p:cNvSpPr>
          <p:nvPr>
            <p:ph type="title"/>
          </p:nvPr>
        </p:nvSpPr>
        <p:spPr>
          <a:xfrm>
            <a:off x="838200" y="365126"/>
            <a:ext cx="10515600" cy="749300"/>
          </a:xfrm>
        </p:spPr>
        <p:txBody>
          <a:bodyPr/>
          <a:lstStyle/>
          <a:p>
            <a:r>
              <a:rPr lang="en-US" b="1" dirty="0"/>
              <a:t>Example</a:t>
            </a:r>
          </a:p>
        </p:txBody>
      </p:sp>
      <p:sp>
        <p:nvSpPr>
          <p:cNvPr id="3" name="Content Placeholder 2">
            <a:extLst>
              <a:ext uri="{FF2B5EF4-FFF2-40B4-BE49-F238E27FC236}">
                <a16:creationId xmlns:a16="http://schemas.microsoft.com/office/drawing/2014/main" id="{6E695905-4DD2-F50E-546E-4E6E68F4E2C0}"/>
              </a:ext>
            </a:extLst>
          </p:cNvPr>
          <p:cNvSpPr>
            <a:spLocks noGrp="1"/>
          </p:cNvSpPr>
          <p:nvPr>
            <p:ph idx="1"/>
          </p:nvPr>
        </p:nvSpPr>
        <p:spPr>
          <a:xfrm>
            <a:off x="838200" y="1314450"/>
            <a:ext cx="10515600" cy="5543549"/>
          </a:xfrm>
        </p:spPr>
        <p:txBody>
          <a:bodyPr>
            <a:normAutofit/>
          </a:bodyPr>
          <a:lstStyle/>
          <a:p>
            <a:r>
              <a:rPr lang="en-US" b="1" i="0" dirty="0">
                <a:effectLst/>
                <a:latin typeface="Courier New" panose="02070309020205020404" pitchFamily="49" charset="0"/>
              </a:rPr>
              <a:t>CREATE FUNCTION </a:t>
            </a:r>
            <a:r>
              <a:rPr lang="en-US" b="1" i="0" dirty="0" err="1">
                <a:effectLst/>
                <a:latin typeface="Courier New" panose="02070309020205020404" pitchFamily="49" charset="0"/>
              </a:rPr>
              <a:t>test.getDob</a:t>
            </a:r>
            <a:r>
              <a:rPr lang="en-US" b="1" i="0" dirty="0">
                <a:effectLst/>
                <a:latin typeface="Courier New" panose="02070309020205020404" pitchFamily="49" charset="0"/>
              </a:rPr>
              <a:t>(</a:t>
            </a:r>
            <a:r>
              <a:rPr lang="en-US" b="1" i="0" dirty="0" err="1">
                <a:effectLst/>
                <a:latin typeface="Courier New" panose="02070309020205020404" pitchFamily="49" charset="0"/>
              </a:rPr>
              <a:t>emp_name</a:t>
            </a:r>
            <a:r>
              <a:rPr lang="en-US" b="1" i="0" dirty="0">
                <a:effectLst/>
                <a:latin typeface="Courier New" panose="02070309020205020404" pitchFamily="49" charset="0"/>
              </a:rPr>
              <a:t> VARCHAR(50)) </a:t>
            </a:r>
          </a:p>
          <a:p>
            <a:r>
              <a:rPr lang="en-US" b="1" i="0" dirty="0">
                <a:effectLst/>
                <a:latin typeface="Courier New" panose="02070309020205020404" pitchFamily="49" charset="0"/>
              </a:rPr>
              <a:t>RETURNS DATE </a:t>
            </a:r>
          </a:p>
          <a:p>
            <a:r>
              <a:rPr lang="en-US" b="1" i="0" dirty="0">
                <a:effectLst/>
                <a:latin typeface="Courier New" panose="02070309020205020404" pitchFamily="49" charset="0"/>
              </a:rPr>
              <a:t>BEGIN </a:t>
            </a:r>
          </a:p>
          <a:p>
            <a:r>
              <a:rPr lang="en-US" b="1" i="0" dirty="0">
                <a:effectLst/>
                <a:latin typeface="Courier New" panose="02070309020205020404" pitchFamily="49" charset="0"/>
              </a:rPr>
              <a:t>declare </a:t>
            </a:r>
            <a:r>
              <a:rPr lang="en-US" b="1" i="0" dirty="0" err="1">
                <a:effectLst/>
                <a:latin typeface="Courier New" panose="02070309020205020404" pitchFamily="49" charset="0"/>
              </a:rPr>
              <a:t>dateOfBirth</a:t>
            </a:r>
            <a:r>
              <a:rPr lang="en-US" b="1" i="0" dirty="0">
                <a:effectLst/>
                <a:latin typeface="Courier New" panose="02070309020205020404" pitchFamily="49" charset="0"/>
              </a:rPr>
              <a:t> DATE; </a:t>
            </a:r>
          </a:p>
          <a:p>
            <a:r>
              <a:rPr lang="en-US" b="1" i="0" dirty="0">
                <a:effectLst/>
                <a:latin typeface="Courier New" panose="02070309020205020404" pitchFamily="49" charset="0"/>
              </a:rPr>
              <a:t>select DOB into </a:t>
            </a:r>
            <a:r>
              <a:rPr lang="en-US" b="1" i="0" dirty="0" err="1">
                <a:effectLst/>
                <a:latin typeface="Courier New" panose="02070309020205020404" pitchFamily="49" charset="0"/>
              </a:rPr>
              <a:t>dateOfBirth</a:t>
            </a:r>
            <a:r>
              <a:rPr lang="en-US" b="1" i="0" dirty="0">
                <a:effectLst/>
                <a:latin typeface="Courier New" panose="02070309020205020404" pitchFamily="49" charset="0"/>
              </a:rPr>
              <a:t> from </a:t>
            </a:r>
            <a:r>
              <a:rPr lang="en-US" b="1" i="0" dirty="0" err="1">
                <a:effectLst/>
                <a:latin typeface="Courier New" panose="02070309020205020404" pitchFamily="49" charset="0"/>
              </a:rPr>
              <a:t>test.emp</a:t>
            </a:r>
            <a:r>
              <a:rPr lang="en-US" b="1" i="0" dirty="0">
                <a:effectLst/>
                <a:latin typeface="Courier New" panose="02070309020205020404" pitchFamily="49" charset="0"/>
              </a:rPr>
              <a:t> where Name = </a:t>
            </a:r>
            <a:r>
              <a:rPr lang="en-US" b="1" i="0" dirty="0" err="1">
                <a:effectLst/>
                <a:latin typeface="Courier New" panose="02070309020205020404" pitchFamily="49" charset="0"/>
              </a:rPr>
              <a:t>emp_name</a:t>
            </a:r>
            <a:r>
              <a:rPr lang="en-US" b="1" i="0" dirty="0">
                <a:effectLst/>
                <a:latin typeface="Courier New" panose="02070309020205020404" pitchFamily="49" charset="0"/>
              </a:rPr>
              <a:t>; MySQL CREATE FUNCTION Statement </a:t>
            </a:r>
          </a:p>
          <a:p>
            <a:r>
              <a:rPr lang="en-US" b="1" i="0" dirty="0">
                <a:effectLst/>
                <a:latin typeface="Courier New" panose="02070309020205020404" pitchFamily="49" charset="0"/>
              </a:rPr>
              <a:t>return </a:t>
            </a:r>
            <a:r>
              <a:rPr lang="en-US" b="1" i="0" dirty="0" err="1">
                <a:effectLst/>
                <a:latin typeface="Courier New" panose="02070309020205020404" pitchFamily="49" charset="0"/>
              </a:rPr>
              <a:t>dateOfBirth</a:t>
            </a:r>
            <a:r>
              <a:rPr lang="en-US" b="1" i="0" dirty="0">
                <a:effectLst/>
                <a:latin typeface="Courier New" panose="02070309020205020404" pitchFamily="49" charset="0"/>
              </a:rPr>
              <a:t>; </a:t>
            </a:r>
          </a:p>
          <a:p>
            <a:r>
              <a:rPr lang="en-US" b="1" i="0" dirty="0">
                <a:effectLst/>
                <a:latin typeface="Courier New" panose="02070309020205020404" pitchFamily="49" charset="0"/>
              </a:rPr>
              <a:t>END// </a:t>
            </a:r>
          </a:p>
          <a:p>
            <a:endParaRPr lang="en-US" b="1" dirty="0"/>
          </a:p>
        </p:txBody>
      </p:sp>
    </p:spTree>
    <p:extLst>
      <p:ext uri="{BB962C8B-B14F-4D97-AF65-F5344CB8AC3E}">
        <p14:creationId xmlns:p14="http://schemas.microsoft.com/office/powerpoint/2010/main" val="117088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1760-92B6-15C8-1770-4E25F0E095DC}"/>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6A3973B0-1E43-EC26-2066-F46AE9E566BE}"/>
              </a:ext>
            </a:extLst>
          </p:cNvPr>
          <p:cNvSpPr>
            <a:spLocks noGrp="1"/>
          </p:cNvSpPr>
          <p:nvPr>
            <p:ph idx="1"/>
          </p:nvPr>
        </p:nvSpPr>
        <p:spPr/>
        <p:txBody>
          <a:bodyPr/>
          <a:lstStyle/>
          <a:p>
            <a:r>
              <a:rPr lang="en-US" b="0" i="0" dirty="0">
                <a:solidFill>
                  <a:srgbClr val="000000"/>
                </a:solidFill>
                <a:effectLst/>
                <a:latin typeface="Verdana" panose="020B0604030504040204" pitchFamily="34" charset="0"/>
              </a:rPr>
              <a:t>If you call the function you can get date of birth of an employee as shown below −</a:t>
            </a:r>
          </a:p>
          <a:p>
            <a:r>
              <a:rPr lang="en-US" b="1" i="0" dirty="0">
                <a:solidFill>
                  <a:srgbClr val="CC99CD"/>
                </a:solidFill>
                <a:effectLst/>
                <a:latin typeface="Courier New" panose="02070309020205020404" pitchFamily="49" charset="0"/>
              </a:rPr>
              <a:t>SELECT</a:t>
            </a:r>
            <a:r>
              <a:rPr lang="en-US" b="1"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getDob</a:t>
            </a:r>
            <a:r>
              <a:rPr lang="en-US" b="1" i="0" dirty="0">
                <a:solidFill>
                  <a:srgbClr val="CCCCCC"/>
                </a:solidFill>
                <a:effectLst/>
                <a:latin typeface="Courier New" panose="02070309020205020404" pitchFamily="49" charset="0"/>
              </a:rPr>
              <a:t>(</a:t>
            </a:r>
            <a:r>
              <a:rPr lang="en-US" b="1" i="0" dirty="0">
                <a:solidFill>
                  <a:srgbClr val="7EC699"/>
                </a:solidFill>
                <a:effectLst/>
                <a:latin typeface="Courier New" panose="02070309020205020404" pitchFamily="49" charset="0"/>
              </a:rPr>
              <a:t>'Amit'</a:t>
            </a:r>
            <a:r>
              <a:rPr lang="en-US" b="1" i="0" dirty="0">
                <a:solidFill>
                  <a:srgbClr val="CCCCCC"/>
                </a:solidFill>
                <a:effectLst/>
                <a:latin typeface="Courier New" panose="02070309020205020404" pitchFamily="49" charset="0"/>
              </a:rPr>
              <a:t>);</a:t>
            </a:r>
            <a:endParaRPr lang="en-US" b="1" dirty="0"/>
          </a:p>
        </p:txBody>
      </p:sp>
    </p:spTree>
    <p:extLst>
      <p:ext uri="{BB962C8B-B14F-4D97-AF65-F5344CB8AC3E}">
        <p14:creationId xmlns:p14="http://schemas.microsoft.com/office/powerpoint/2010/main" val="110573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EF83-3156-7EA8-C188-1F9162D0BC85}"/>
              </a:ext>
            </a:extLst>
          </p:cNvPr>
          <p:cNvSpPr>
            <a:spLocks noGrp="1"/>
          </p:cNvSpPr>
          <p:nvPr>
            <p:ph type="title"/>
          </p:nvPr>
        </p:nvSpPr>
        <p:spPr/>
        <p:txBody>
          <a:bodyPr/>
          <a:lstStyle/>
          <a:p>
            <a:r>
              <a:rPr lang="en-US" b="1" dirty="0"/>
              <a:t>Example</a:t>
            </a:r>
          </a:p>
        </p:txBody>
      </p:sp>
      <p:sp>
        <p:nvSpPr>
          <p:cNvPr id="3" name="Content Placeholder 2">
            <a:extLst>
              <a:ext uri="{FF2B5EF4-FFF2-40B4-BE49-F238E27FC236}">
                <a16:creationId xmlns:a16="http://schemas.microsoft.com/office/drawing/2014/main" id="{C9D368D0-E516-5210-10E1-EA615118A510}"/>
              </a:ext>
            </a:extLst>
          </p:cNvPr>
          <p:cNvSpPr>
            <a:spLocks noGrp="1"/>
          </p:cNvSpPr>
          <p:nvPr>
            <p:ph idx="1"/>
          </p:nvPr>
        </p:nvSpPr>
        <p:spPr/>
        <p:txBody>
          <a:bodyPr/>
          <a:lstStyle/>
          <a:p>
            <a:r>
              <a:rPr lang="en-US" b="1" i="0" dirty="0">
                <a:solidFill>
                  <a:srgbClr val="CC99CD"/>
                </a:solidFill>
                <a:effectLst/>
                <a:latin typeface="Courier New" panose="02070309020205020404" pitchFamily="49" charset="0"/>
              </a:rPr>
              <a:t>CREATE</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TABLE</a:t>
            </a:r>
            <a:r>
              <a:rPr lang="en-US" b="1" i="0" dirty="0">
                <a:solidFill>
                  <a:srgbClr val="CCCCCC"/>
                </a:solidFill>
                <a:effectLst/>
                <a:latin typeface="Courier New" panose="02070309020205020404" pitchFamily="49" charset="0"/>
              </a:rPr>
              <a:t> student (</a:t>
            </a:r>
          </a:p>
          <a:p>
            <a:r>
              <a:rPr lang="en-US" b="1" i="0" dirty="0">
                <a:solidFill>
                  <a:srgbClr val="CCCCCC"/>
                </a:solidFill>
                <a:effectLst/>
                <a:latin typeface="Courier New" panose="02070309020205020404" pitchFamily="49" charset="0"/>
              </a:rPr>
              <a:t>Name </a:t>
            </a:r>
            <a:r>
              <a:rPr lang="en-US" b="1" i="0" dirty="0">
                <a:solidFill>
                  <a:srgbClr val="CC99CD"/>
                </a:solidFill>
                <a:effectLst/>
                <a:latin typeface="Courier New" panose="02070309020205020404" pitchFamily="49" charset="0"/>
              </a:rPr>
              <a:t>VARCHAR</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100</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Math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English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Science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History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endParaRPr lang="en-US" b="1" dirty="0"/>
          </a:p>
        </p:txBody>
      </p:sp>
    </p:spTree>
    <p:extLst>
      <p:ext uri="{BB962C8B-B14F-4D97-AF65-F5344CB8AC3E}">
        <p14:creationId xmlns:p14="http://schemas.microsoft.com/office/powerpoint/2010/main" val="232979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4A38-3129-4458-2F12-4943EB4E5987}"/>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9AC92711-877F-3ACF-13BB-343EF26310D2}"/>
              </a:ext>
            </a:extLst>
          </p:cNvPr>
          <p:cNvSpPr>
            <a:spLocks noGrp="1"/>
          </p:cNvSpPr>
          <p:nvPr>
            <p:ph idx="1"/>
          </p:nvPr>
        </p:nvSpPr>
        <p:spPr/>
        <p:txBody>
          <a:bodyPr/>
          <a:lstStyle/>
          <a:p>
            <a:r>
              <a:rPr lang="en-US" b="1" i="0" dirty="0">
                <a:solidFill>
                  <a:srgbClr val="CC99CD"/>
                </a:solidFill>
                <a:effectLst/>
                <a:latin typeface="Courier New" panose="02070309020205020404" pitchFamily="49" charset="0"/>
              </a:rPr>
              <a:t>INSERT</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INTO</a:t>
            </a:r>
            <a:r>
              <a:rPr lang="en-US" b="1" i="0" dirty="0">
                <a:solidFill>
                  <a:srgbClr val="CCCCCC"/>
                </a:solidFill>
                <a:effectLst/>
                <a:latin typeface="Courier New" panose="02070309020205020404" pitchFamily="49" charset="0"/>
              </a:rPr>
              <a:t> student </a:t>
            </a:r>
            <a:r>
              <a:rPr lang="en-US" b="1" i="0" dirty="0">
                <a:solidFill>
                  <a:srgbClr val="CC99CD"/>
                </a:solidFill>
                <a:effectLst/>
                <a:latin typeface="Courier New" panose="02070309020205020404" pitchFamily="49" charset="0"/>
              </a:rPr>
              <a:t>values</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a:t>
            </a:r>
            <a:r>
              <a:rPr lang="en-US" b="1" i="0" dirty="0">
                <a:solidFill>
                  <a:srgbClr val="7EC699"/>
                </a:solidFill>
                <a:effectLst/>
                <a:latin typeface="Courier New" panose="02070309020205020404" pitchFamily="49" charset="0"/>
              </a:rPr>
              <a:t>'Raman'</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95</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89</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85</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81</a:t>
            </a:r>
            <a:r>
              <a:rPr lang="en-US" b="1" i="0" dirty="0">
                <a:solidFill>
                  <a:srgbClr val="CCCCCC"/>
                </a:solidFill>
                <a:effectLst/>
                <a:latin typeface="Courier New" panose="02070309020205020404" pitchFamily="49" charset="0"/>
              </a:rPr>
              <a:t>), (</a:t>
            </a:r>
            <a:r>
              <a:rPr lang="en-US" b="1" i="0" dirty="0">
                <a:solidFill>
                  <a:srgbClr val="7EC699"/>
                </a:solidFill>
                <a:effectLst/>
                <a:latin typeface="Courier New" panose="02070309020205020404" pitchFamily="49" charset="0"/>
              </a:rPr>
              <a:t>'Rahul'</a:t>
            </a:r>
            <a:r>
              <a:rPr lang="en-US" b="1" i="0" dirty="0">
                <a:solidFill>
                  <a:srgbClr val="CCCCCC"/>
                </a:solidFill>
                <a:effectLst/>
                <a:latin typeface="Courier New" panose="02070309020205020404" pitchFamily="49" charset="0"/>
              </a:rPr>
              <a:t> , </a:t>
            </a:r>
            <a:r>
              <a:rPr lang="en-US" b="1" i="0" dirty="0">
                <a:solidFill>
                  <a:srgbClr val="F08D49"/>
                </a:solidFill>
                <a:effectLst/>
                <a:latin typeface="Courier New" panose="02070309020205020404" pitchFamily="49" charset="0"/>
              </a:rPr>
              <a:t>90</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87</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86</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81</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a:t>
            </a:r>
            <a:r>
              <a:rPr lang="en-US" b="1" i="0" dirty="0">
                <a:solidFill>
                  <a:srgbClr val="7EC699"/>
                </a:solidFill>
                <a:effectLst/>
                <a:latin typeface="Courier New" panose="02070309020205020404" pitchFamily="49" charset="0"/>
              </a:rPr>
              <a:t>'Mohit'</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90</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85</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86</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81</a:t>
            </a:r>
            <a:r>
              <a:rPr lang="en-US" b="1" i="0" dirty="0">
                <a:solidFill>
                  <a:srgbClr val="CCCCCC"/>
                </a:solidFill>
                <a:effectLst/>
                <a:latin typeface="Courier New" panose="02070309020205020404" pitchFamily="49" charset="0"/>
              </a:rPr>
              <a:t>), </a:t>
            </a:r>
          </a:p>
          <a:p>
            <a:r>
              <a:rPr lang="en-US" b="1" i="0" dirty="0">
                <a:solidFill>
                  <a:srgbClr val="CCCCCC"/>
                </a:solidFill>
                <a:effectLst/>
                <a:latin typeface="Courier New" panose="02070309020205020404" pitchFamily="49" charset="0"/>
              </a:rPr>
              <a:t>(</a:t>
            </a:r>
            <a:r>
              <a:rPr lang="en-US" b="1" i="0" dirty="0">
                <a:solidFill>
                  <a:srgbClr val="7EC699"/>
                </a:solidFill>
                <a:effectLst/>
                <a:latin typeface="Courier New" panose="02070309020205020404" pitchFamily="49" charset="0"/>
              </a:rPr>
              <a:t>'Saurabh'</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NULL</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NULL</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NULL</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NULL</a:t>
            </a:r>
            <a:r>
              <a:rPr lang="en-US" b="1" i="0" dirty="0">
                <a:solidFill>
                  <a:srgbClr val="CCCCCC"/>
                </a:solidFill>
                <a:effectLst/>
                <a:latin typeface="Courier New" panose="02070309020205020404" pitchFamily="49" charset="0"/>
              </a:rPr>
              <a:t> );</a:t>
            </a:r>
            <a:endParaRPr lang="en-US" b="1" dirty="0"/>
          </a:p>
        </p:txBody>
      </p:sp>
    </p:spTree>
    <p:extLst>
      <p:ext uri="{BB962C8B-B14F-4D97-AF65-F5344CB8AC3E}">
        <p14:creationId xmlns:p14="http://schemas.microsoft.com/office/powerpoint/2010/main" val="53752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BA53-71BA-CC8C-DE7F-62E95C3C0357}"/>
              </a:ext>
            </a:extLst>
          </p:cNvPr>
          <p:cNvSpPr>
            <a:spLocks noGrp="1"/>
          </p:cNvSpPr>
          <p:nvPr>
            <p:ph type="title"/>
          </p:nvPr>
        </p:nvSpPr>
        <p:spPr>
          <a:xfrm>
            <a:off x="838200" y="365125"/>
            <a:ext cx="10515600" cy="511175"/>
          </a:xfrm>
        </p:spPr>
        <p:txBody>
          <a:bodyPr>
            <a:normAutofit fontScale="90000"/>
          </a:bodyPr>
          <a:lstStyle/>
          <a:p>
            <a:r>
              <a:rPr lang="en-US" sz="4000" dirty="0">
                <a:solidFill>
                  <a:srgbClr val="000000"/>
                </a:solidFill>
                <a:latin typeface="+mn-lt"/>
              </a:rPr>
              <a:t>C</a:t>
            </a:r>
            <a:r>
              <a:rPr lang="en-US" sz="4000" b="0" i="0" dirty="0">
                <a:solidFill>
                  <a:srgbClr val="000000"/>
                </a:solidFill>
                <a:effectLst/>
                <a:latin typeface="+mn-lt"/>
              </a:rPr>
              <a:t>reates a function with name </a:t>
            </a:r>
            <a:r>
              <a:rPr lang="en-US" sz="4000" b="0" i="0" dirty="0" err="1">
                <a:solidFill>
                  <a:srgbClr val="000000"/>
                </a:solidFill>
                <a:effectLst/>
                <a:latin typeface="+mn-lt"/>
              </a:rPr>
              <a:t>tbl_Update</a:t>
            </a:r>
            <a:endParaRPr lang="en-US" sz="4000" dirty="0">
              <a:latin typeface="+mn-lt"/>
            </a:endParaRPr>
          </a:p>
        </p:txBody>
      </p:sp>
      <p:sp>
        <p:nvSpPr>
          <p:cNvPr id="3" name="Content Placeholder 2">
            <a:extLst>
              <a:ext uri="{FF2B5EF4-FFF2-40B4-BE49-F238E27FC236}">
                <a16:creationId xmlns:a16="http://schemas.microsoft.com/office/drawing/2014/main" id="{9A6EABFA-9898-A144-35AF-6F1BE1D7991C}"/>
              </a:ext>
            </a:extLst>
          </p:cNvPr>
          <p:cNvSpPr>
            <a:spLocks noGrp="1"/>
          </p:cNvSpPr>
          <p:nvPr>
            <p:ph idx="1"/>
          </p:nvPr>
        </p:nvSpPr>
        <p:spPr>
          <a:xfrm>
            <a:off x="838200" y="1390651"/>
            <a:ext cx="10515600" cy="5467350"/>
          </a:xfrm>
        </p:spPr>
        <p:txBody>
          <a:bodyPr/>
          <a:lstStyle/>
          <a:p>
            <a:r>
              <a:rPr lang="en-US" b="1" i="0" dirty="0">
                <a:solidFill>
                  <a:srgbClr val="CC99CD"/>
                </a:solidFill>
                <a:effectLst/>
                <a:latin typeface="Courier New" panose="02070309020205020404" pitchFamily="49" charset="0"/>
              </a:rPr>
              <a:t>Create</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Function</a:t>
            </a:r>
            <a:r>
              <a:rPr lang="en-US" b="1"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tbl_Update</a:t>
            </a:r>
            <a:r>
              <a:rPr lang="en-US" b="1" i="0" dirty="0">
                <a:solidFill>
                  <a:srgbClr val="CCCCCC"/>
                </a:solidFill>
                <a:effectLst/>
                <a:latin typeface="Courier New" panose="02070309020205020404" pitchFamily="49" charset="0"/>
              </a:rPr>
              <a:t>(</a:t>
            </a:r>
            <a:r>
              <a:rPr lang="en-US" b="1" i="0" dirty="0" err="1">
                <a:solidFill>
                  <a:srgbClr val="CCCCCC"/>
                </a:solidFill>
                <a:effectLst/>
                <a:latin typeface="Courier New" panose="02070309020205020404" pitchFamily="49" charset="0"/>
              </a:rPr>
              <a:t>S_name</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Varchar</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50</a:t>
            </a:r>
            <a:r>
              <a:rPr lang="en-US" b="1" i="0" dirty="0">
                <a:solidFill>
                  <a:srgbClr val="CCCCCC"/>
                </a:solidFill>
                <a:effectLst/>
                <a:latin typeface="Courier New" panose="02070309020205020404" pitchFamily="49" charset="0"/>
              </a:rPr>
              <a:t>), M1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M2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M3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M4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p>
          <a:p>
            <a:r>
              <a:rPr lang="en-US" b="1" i="0" dirty="0">
                <a:solidFill>
                  <a:srgbClr val="CC99CD"/>
                </a:solidFill>
                <a:effectLst/>
                <a:latin typeface="Courier New" panose="02070309020205020404" pitchFamily="49" charset="0"/>
              </a:rPr>
              <a:t>RETURNS</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INT</a:t>
            </a:r>
            <a:r>
              <a:rPr lang="en-US" b="1" i="0" dirty="0">
                <a:solidFill>
                  <a:srgbClr val="CCCCCC"/>
                </a:solidFill>
                <a:effectLst/>
                <a:latin typeface="Courier New" panose="02070309020205020404" pitchFamily="49" charset="0"/>
              </a:rPr>
              <a:t> </a:t>
            </a:r>
          </a:p>
          <a:p>
            <a:r>
              <a:rPr lang="en-US" b="1" i="0" dirty="0">
                <a:solidFill>
                  <a:srgbClr val="CC99CD"/>
                </a:solidFill>
                <a:effectLst/>
                <a:latin typeface="Courier New" panose="02070309020205020404" pitchFamily="49" charset="0"/>
              </a:rPr>
              <a:t>BEGIN</a:t>
            </a:r>
            <a:r>
              <a:rPr lang="en-US" b="1" i="0" dirty="0">
                <a:solidFill>
                  <a:srgbClr val="CCCCCC"/>
                </a:solidFill>
                <a:effectLst/>
                <a:latin typeface="Courier New" panose="02070309020205020404" pitchFamily="49" charset="0"/>
              </a:rPr>
              <a:t> </a:t>
            </a:r>
          </a:p>
          <a:p>
            <a:r>
              <a:rPr lang="en-US" b="1" i="0" dirty="0">
                <a:solidFill>
                  <a:srgbClr val="CC99CD"/>
                </a:solidFill>
                <a:effectLst/>
                <a:latin typeface="Courier New" panose="02070309020205020404" pitchFamily="49" charset="0"/>
              </a:rPr>
              <a:t>UPDATE</a:t>
            </a:r>
            <a:r>
              <a:rPr lang="en-US" b="1" i="0" dirty="0">
                <a:solidFill>
                  <a:srgbClr val="CCCCCC"/>
                </a:solidFill>
                <a:effectLst/>
                <a:latin typeface="Courier New" panose="02070309020205020404" pitchFamily="49" charset="0"/>
              </a:rPr>
              <a:t> student </a:t>
            </a:r>
            <a:r>
              <a:rPr lang="en-US" b="1" i="0" dirty="0">
                <a:solidFill>
                  <a:srgbClr val="CC99CD"/>
                </a:solidFill>
                <a:effectLst/>
                <a:latin typeface="Courier New" panose="02070309020205020404" pitchFamily="49" charset="0"/>
              </a:rPr>
              <a:t>SET</a:t>
            </a:r>
            <a:r>
              <a:rPr lang="en-US" b="1" i="0" dirty="0">
                <a:solidFill>
                  <a:srgbClr val="CCCCCC"/>
                </a:solidFill>
                <a:effectLst/>
                <a:latin typeface="Courier New" panose="02070309020205020404" pitchFamily="49" charset="0"/>
              </a:rPr>
              <a:t> Math </a:t>
            </a:r>
            <a:r>
              <a:rPr lang="en-US" b="1" i="0" dirty="0">
                <a:solidFill>
                  <a:srgbClr val="67CDCC"/>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M1, English </a:t>
            </a:r>
            <a:r>
              <a:rPr lang="en-US" b="1" i="0" dirty="0">
                <a:solidFill>
                  <a:srgbClr val="67CDCC"/>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M2, Science </a:t>
            </a:r>
            <a:r>
              <a:rPr lang="en-US" b="1" i="0" dirty="0">
                <a:solidFill>
                  <a:srgbClr val="67CDCC"/>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M3, History </a:t>
            </a:r>
            <a:r>
              <a:rPr lang="en-US" b="1" i="0" dirty="0">
                <a:solidFill>
                  <a:srgbClr val="67CDCC"/>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M4 </a:t>
            </a:r>
            <a:r>
              <a:rPr lang="en-US" b="1" i="0" dirty="0">
                <a:solidFill>
                  <a:srgbClr val="CC99CD"/>
                </a:solidFill>
                <a:effectLst/>
                <a:latin typeface="Courier New" panose="02070309020205020404" pitchFamily="49" charset="0"/>
              </a:rPr>
              <a:t>WHERE</a:t>
            </a:r>
            <a:r>
              <a:rPr lang="en-US" b="1" i="0" dirty="0">
                <a:solidFill>
                  <a:srgbClr val="CCCCCC"/>
                </a:solidFill>
                <a:effectLst/>
                <a:latin typeface="Courier New" panose="02070309020205020404" pitchFamily="49" charset="0"/>
              </a:rPr>
              <a:t> Name </a:t>
            </a:r>
            <a:r>
              <a:rPr lang="en-US" b="1" i="0" dirty="0">
                <a:solidFill>
                  <a:srgbClr val="67CDCC"/>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S_name</a:t>
            </a:r>
            <a:r>
              <a:rPr lang="en-US" b="1" i="0" dirty="0">
                <a:solidFill>
                  <a:srgbClr val="CCCCCC"/>
                </a:solidFill>
                <a:effectLst/>
                <a:latin typeface="Courier New" panose="02070309020205020404" pitchFamily="49" charset="0"/>
              </a:rPr>
              <a:t>; </a:t>
            </a:r>
            <a:r>
              <a:rPr lang="en-US" b="1" i="0" dirty="0">
                <a:solidFill>
                  <a:srgbClr val="CC99CD"/>
                </a:solidFill>
                <a:effectLst/>
                <a:latin typeface="Courier New" panose="02070309020205020404" pitchFamily="49" charset="0"/>
              </a:rPr>
              <a:t>RETURN</a:t>
            </a:r>
            <a:r>
              <a:rPr lang="en-US" b="1" i="0" dirty="0">
                <a:solidFill>
                  <a:srgbClr val="CCCCCC"/>
                </a:solidFill>
                <a:effectLst/>
                <a:latin typeface="Courier New" panose="02070309020205020404" pitchFamily="49" charset="0"/>
              </a:rPr>
              <a:t> </a:t>
            </a:r>
            <a:r>
              <a:rPr lang="en-US" b="1" i="0" dirty="0">
                <a:solidFill>
                  <a:srgbClr val="F08D49"/>
                </a:solidFill>
                <a:effectLst/>
                <a:latin typeface="Courier New" panose="02070309020205020404" pitchFamily="49" charset="0"/>
              </a:rPr>
              <a:t>1</a:t>
            </a:r>
            <a:r>
              <a:rPr lang="en-US" b="1" i="0" dirty="0">
                <a:solidFill>
                  <a:srgbClr val="CCCCCC"/>
                </a:solidFill>
                <a:effectLst/>
                <a:latin typeface="Courier New" panose="02070309020205020404" pitchFamily="49" charset="0"/>
              </a:rPr>
              <a:t>; </a:t>
            </a:r>
          </a:p>
          <a:p>
            <a:r>
              <a:rPr lang="en-US" b="1" i="0" dirty="0">
                <a:solidFill>
                  <a:srgbClr val="CC99CD"/>
                </a:solidFill>
                <a:effectLst/>
                <a:latin typeface="Courier New" panose="02070309020205020404" pitchFamily="49" charset="0"/>
              </a:rPr>
              <a:t>END</a:t>
            </a:r>
            <a:r>
              <a:rPr lang="en-US" b="1" i="0" dirty="0">
                <a:solidFill>
                  <a:srgbClr val="CCCCCC"/>
                </a:solidFill>
                <a:effectLst/>
                <a:latin typeface="Courier New" panose="02070309020205020404" pitchFamily="49" charset="0"/>
              </a:rPr>
              <a:t> </a:t>
            </a:r>
            <a:r>
              <a:rPr lang="en-US" b="1" i="0" dirty="0">
                <a:solidFill>
                  <a:srgbClr val="999999"/>
                </a:solidFill>
                <a:effectLst/>
                <a:latin typeface="Courier New" panose="02070309020205020404" pitchFamily="49" charset="0"/>
              </a:rPr>
              <a:t>//</a:t>
            </a:r>
            <a:r>
              <a:rPr lang="en-US" b="1" i="0" dirty="0">
                <a:solidFill>
                  <a:srgbClr val="CCCCCC"/>
                </a:solidFill>
                <a:effectLst/>
                <a:latin typeface="Courier New" panose="02070309020205020404" pitchFamily="49" charset="0"/>
              </a:rPr>
              <a:t> </a:t>
            </a:r>
          </a:p>
        </p:txBody>
      </p:sp>
    </p:spTree>
    <p:extLst>
      <p:ext uri="{BB962C8B-B14F-4D97-AF65-F5344CB8AC3E}">
        <p14:creationId xmlns:p14="http://schemas.microsoft.com/office/powerpoint/2010/main" val="183356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19A0-6866-4848-084F-1A79A7A077CC}"/>
              </a:ext>
            </a:extLst>
          </p:cNvPr>
          <p:cNvSpPr>
            <a:spLocks noGrp="1"/>
          </p:cNvSpPr>
          <p:nvPr>
            <p:ph type="title"/>
          </p:nvPr>
        </p:nvSpPr>
        <p:spPr/>
        <p:txBody>
          <a:bodyPr/>
          <a:lstStyle/>
          <a:p>
            <a:r>
              <a:rPr lang="en-US" b="1" dirty="0"/>
              <a:t>Call Function</a:t>
            </a:r>
          </a:p>
        </p:txBody>
      </p:sp>
      <p:sp>
        <p:nvSpPr>
          <p:cNvPr id="3" name="Content Placeholder 2">
            <a:extLst>
              <a:ext uri="{FF2B5EF4-FFF2-40B4-BE49-F238E27FC236}">
                <a16:creationId xmlns:a16="http://schemas.microsoft.com/office/drawing/2014/main" id="{51257886-2183-A880-D7D5-25D6424AED35}"/>
              </a:ext>
            </a:extLst>
          </p:cNvPr>
          <p:cNvSpPr>
            <a:spLocks noGrp="1"/>
          </p:cNvSpPr>
          <p:nvPr>
            <p:ph idx="1"/>
          </p:nvPr>
        </p:nvSpPr>
        <p:spPr/>
        <p:txBody>
          <a:bodyPr/>
          <a:lstStyle/>
          <a:p>
            <a:r>
              <a:rPr lang="en-US" b="1" i="0" dirty="0">
                <a:solidFill>
                  <a:srgbClr val="CC99CD"/>
                </a:solidFill>
                <a:effectLst/>
                <a:latin typeface="Courier New" panose="02070309020205020404" pitchFamily="49" charset="0"/>
              </a:rPr>
              <a:t>Select</a:t>
            </a:r>
            <a:r>
              <a:rPr lang="en-US" b="1"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tbl_update</a:t>
            </a:r>
            <a:r>
              <a:rPr lang="en-US" b="1" i="0" dirty="0">
                <a:solidFill>
                  <a:srgbClr val="CCCCCC"/>
                </a:solidFill>
                <a:effectLst/>
                <a:latin typeface="Courier New" panose="02070309020205020404" pitchFamily="49" charset="0"/>
              </a:rPr>
              <a:t>(</a:t>
            </a:r>
            <a:r>
              <a:rPr lang="en-US" b="1" i="0" dirty="0">
                <a:solidFill>
                  <a:srgbClr val="7EC699"/>
                </a:solidFill>
                <a:effectLst/>
                <a:latin typeface="Courier New" panose="02070309020205020404" pitchFamily="49" charset="0"/>
              </a:rPr>
              <a:t>'Saurabh'</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85</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69</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75</a:t>
            </a:r>
            <a:r>
              <a:rPr lang="en-US" b="1" i="0" dirty="0">
                <a:solidFill>
                  <a:srgbClr val="CCCCCC"/>
                </a:solidFill>
                <a:effectLst/>
                <a:latin typeface="Courier New" panose="02070309020205020404" pitchFamily="49" charset="0"/>
              </a:rPr>
              <a:t>,</a:t>
            </a:r>
            <a:r>
              <a:rPr lang="en-US" b="1" i="0" dirty="0">
                <a:solidFill>
                  <a:srgbClr val="F08D49"/>
                </a:solidFill>
                <a:effectLst/>
                <a:latin typeface="Courier New" panose="02070309020205020404" pitchFamily="49" charset="0"/>
              </a:rPr>
              <a:t>82</a:t>
            </a:r>
            <a:r>
              <a:rPr lang="en-US" b="1" i="0" dirty="0">
                <a:solidFill>
                  <a:srgbClr val="CCCCCC"/>
                </a:solidFill>
                <a:effectLst/>
                <a:latin typeface="Courier New" panose="02070309020205020404" pitchFamily="49" charset="0"/>
              </a:rPr>
              <a:t>);</a:t>
            </a:r>
            <a:endParaRPr lang="en-US" b="1" dirty="0"/>
          </a:p>
        </p:txBody>
      </p:sp>
    </p:spTree>
    <p:extLst>
      <p:ext uri="{BB962C8B-B14F-4D97-AF65-F5344CB8AC3E}">
        <p14:creationId xmlns:p14="http://schemas.microsoft.com/office/powerpoint/2010/main" val="230558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3B1F-E20B-CF50-72F9-49BCF2BEF01C}"/>
              </a:ext>
            </a:extLst>
          </p:cNvPr>
          <p:cNvSpPr>
            <a:spLocks noGrp="1"/>
          </p:cNvSpPr>
          <p:nvPr>
            <p:ph type="title"/>
          </p:nvPr>
        </p:nvSpPr>
        <p:spPr/>
        <p:txBody>
          <a:bodyPr/>
          <a:lstStyle/>
          <a:p>
            <a:r>
              <a:rPr lang="en-US" b="1" dirty="0"/>
              <a:t>Stored Procedure</a:t>
            </a:r>
          </a:p>
        </p:txBody>
      </p:sp>
      <p:sp>
        <p:nvSpPr>
          <p:cNvPr id="3" name="Content Placeholder 2">
            <a:extLst>
              <a:ext uri="{FF2B5EF4-FFF2-40B4-BE49-F238E27FC236}">
                <a16:creationId xmlns:a16="http://schemas.microsoft.com/office/drawing/2014/main" id="{D212311B-4B4C-DB52-4C38-514764F55500}"/>
              </a:ext>
            </a:extLst>
          </p:cNvPr>
          <p:cNvSpPr>
            <a:spLocks noGrp="1"/>
          </p:cNvSpPr>
          <p:nvPr>
            <p:ph idx="1"/>
          </p:nvPr>
        </p:nvSpPr>
        <p:spPr/>
        <p:txBody>
          <a:bodyPr/>
          <a:lstStyle/>
          <a:p>
            <a:pPr algn="just"/>
            <a:r>
              <a:rPr lang="en-US" b="0" i="0" dirty="0">
                <a:solidFill>
                  <a:srgbClr val="252525"/>
                </a:solidFill>
                <a:effectLst/>
              </a:rPr>
              <a:t>The stored procedure is SQL statements wrapped within the </a:t>
            </a:r>
            <a:r>
              <a:rPr lang="en-US" b="1" i="1" dirty="0">
                <a:solidFill>
                  <a:srgbClr val="252525"/>
                </a:solidFill>
                <a:effectLst/>
              </a:rPr>
              <a:t>CREATE PROCEDURE</a:t>
            </a:r>
            <a:r>
              <a:rPr lang="en-US" b="0" i="0" dirty="0">
                <a:solidFill>
                  <a:srgbClr val="252525"/>
                </a:solidFill>
                <a:effectLst/>
              </a:rPr>
              <a:t> statement. The stored procedure may contain a conditional statement like IF or CASE or the Loops. The stored procedure can also execute another stored procedure or a function that modularizes the code.</a:t>
            </a:r>
          </a:p>
          <a:p>
            <a:pPr algn="just"/>
            <a:r>
              <a:rPr lang="en-US" dirty="0">
                <a:solidFill>
                  <a:srgbClr val="252525"/>
                </a:solidFill>
              </a:rPr>
              <a:t>MySQL supports the use of stored procedures, which group one or multiple SQL statements for reuse under a common name</a:t>
            </a:r>
          </a:p>
        </p:txBody>
      </p:sp>
    </p:spTree>
    <p:extLst>
      <p:ext uri="{BB962C8B-B14F-4D97-AF65-F5344CB8AC3E}">
        <p14:creationId xmlns:p14="http://schemas.microsoft.com/office/powerpoint/2010/main" val="117243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D8EC-F459-D87E-F910-15887D013B58}"/>
              </a:ext>
            </a:extLst>
          </p:cNvPr>
          <p:cNvSpPr>
            <a:spLocks noGrp="1"/>
          </p:cNvSpPr>
          <p:nvPr>
            <p:ph type="title"/>
          </p:nvPr>
        </p:nvSpPr>
        <p:spPr/>
        <p:txBody>
          <a:bodyPr/>
          <a:lstStyle/>
          <a:p>
            <a:r>
              <a:rPr lang="en-US" b="1" dirty="0"/>
              <a:t>What is User Defined Function</a:t>
            </a:r>
          </a:p>
        </p:txBody>
      </p:sp>
      <p:sp>
        <p:nvSpPr>
          <p:cNvPr id="3" name="Content Placeholder 2">
            <a:extLst>
              <a:ext uri="{FF2B5EF4-FFF2-40B4-BE49-F238E27FC236}">
                <a16:creationId xmlns:a16="http://schemas.microsoft.com/office/drawing/2014/main" id="{48FBDAF8-1236-5F20-DE5B-74F3008F34D8}"/>
              </a:ext>
            </a:extLst>
          </p:cNvPr>
          <p:cNvSpPr>
            <a:spLocks noGrp="1"/>
          </p:cNvSpPr>
          <p:nvPr>
            <p:ph idx="1"/>
          </p:nvPr>
        </p:nvSpPr>
        <p:spPr/>
        <p:txBody>
          <a:bodyPr/>
          <a:lstStyle/>
          <a:p>
            <a:r>
              <a:rPr lang="en-US" dirty="0">
                <a:solidFill>
                  <a:srgbClr val="1F1F1F"/>
                </a:solidFill>
                <a:latin typeface="Google Sans"/>
              </a:rPr>
              <a:t>A User Defined Function is a set of SQL statements that can be called by another SQL statement.</a:t>
            </a:r>
          </a:p>
          <a:p>
            <a:endParaRPr lang="en-US" dirty="0">
              <a:solidFill>
                <a:srgbClr val="4D5156"/>
              </a:solidFill>
              <a:latin typeface="arial" panose="020B0604020202020204" pitchFamily="34" charset="0"/>
            </a:endParaRPr>
          </a:p>
          <a:p>
            <a:r>
              <a:rPr lang="en-US" b="0" i="0" dirty="0">
                <a:solidFill>
                  <a:srgbClr val="1F1F1F"/>
                </a:solidFill>
                <a:effectLst/>
                <a:latin typeface="Google Sans"/>
              </a:rPr>
              <a:t>While using MySQL database, we can come across a situation where we have to write the same code again and again. In that case, we can </a:t>
            </a:r>
            <a:r>
              <a:rPr lang="en-US" b="0" i="0" dirty="0">
                <a:solidFill>
                  <a:srgbClr val="040C28"/>
                </a:solidFill>
                <a:effectLst/>
                <a:latin typeface="Google Sans"/>
              </a:rPr>
              <a:t>define functions where we will write that piece of code and call that user-defined function based on our needs</a:t>
            </a:r>
            <a:r>
              <a:rPr lang="en-US" b="0" i="0" dirty="0">
                <a:solidFill>
                  <a:srgbClr val="1F1F1F"/>
                </a:solidFill>
                <a:effectLst/>
                <a:latin typeface="Google Sans"/>
              </a:rPr>
              <a:t>. In that case, we can use User-defined functions</a:t>
            </a:r>
            <a:endParaRPr lang="en-US" dirty="0"/>
          </a:p>
        </p:txBody>
      </p:sp>
    </p:spTree>
    <p:extLst>
      <p:ext uri="{BB962C8B-B14F-4D97-AF65-F5344CB8AC3E}">
        <p14:creationId xmlns:p14="http://schemas.microsoft.com/office/powerpoint/2010/main" val="375806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114B-DFE8-E579-4A18-321DD36D074E}"/>
              </a:ext>
            </a:extLst>
          </p:cNvPr>
          <p:cNvSpPr>
            <a:spLocks noGrp="1"/>
          </p:cNvSpPr>
          <p:nvPr>
            <p:ph type="title"/>
          </p:nvPr>
        </p:nvSpPr>
        <p:spPr>
          <a:xfrm>
            <a:off x="838200" y="365125"/>
            <a:ext cx="10515600" cy="625475"/>
          </a:xfrm>
        </p:spPr>
        <p:txBody>
          <a:bodyPr>
            <a:normAutofit fontScale="90000"/>
          </a:bodyPr>
          <a:lstStyle/>
          <a:p>
            <a:r>
              <a:rPr lang="en-US" b="1" dirty="0">
                <a:solidFill>
                  <a:srgbClr val="252525"/>
                </a:solidFill>
                <a:latin typeface="Segoe UI" panose="020B0502040204020203" pitchFamily="34" charset="0"/>
              </a:rPr>
              <a:t>B</a:t>
            </a:r>
            <a:r>
              <a:rPr lang="en-US" b="1" i="0" dirty="0">
                <a:solidFill>
                  <a:srgbClr val="252525"/>
                </a:solidFill>
                <a:effectLst/>
                <a:latin typeface="Segoe UI" panose="020B0502040204020203" pitchFamily="34" charset="0"/>
              </a:rPr>
              <a:t>enefits of a Stored </a:t>
            </a:r>
            <a:r>
              <a:rPr lang="en-US" b="1" dirty="0">
                <a:solidFill>
                  <a:srgbClr val="252525"/>
                </a:solidFill>
                <a:latin typeface="Segoe UI" panose="020B0502040204020203" pitchFamily="34" charset="0"/>
              </a:rPr>
              <a:t>P</a:t>
            </a:r>
            <a:r>
              <a:rPr lang="en-US" b="1" i="0" dirty="0">
                <a:solidFill>
                  <a:srgbClr val="252525"/>
                </a:solidFill>
                <a:effectLst/>
                <a:latin typeface="Segoe UI" panose="020B0502040204020203" pitchFamily="34" charset="0"/>
              </a:rPr>
              <a:t>rocedure</a:t>
            </a:r>
            <a:endParaRPr lang="en-US" b="1" dirty="0"/>
          </a:p>
        </p:txBody>
      </p:sp>
      <p:sp>
        <p:nvSpPr>
          <p:cNvPr id="3" name="Content Placeholder 2">
            <a:extLst>
              <a:ext uri="{FF2B5EF4-FFF2-40B4-BE49-F238E27FC236}">
                <a16:creationId xmlns:a16="http://schemas.microsoft.com/office/drawing/2014/main" id="{3BDBE406-F24D-5679-2CAB-A3314551CDC9}"/>
              </a:ext>
            </a:extLst>
          </p:cNvPr>
          <p:cNvSpPr>
            <a:spLocks noGrp="1"/>
          </p:cNvSpPr>
          <p:nvPr>
            <p:ph idx="1"/>
          </p:nvPr>
        </p:nvSpPr>
        <p:spPr>
          <a:xfrm>
            <a:off x="838200" y="1343026"/>
            <a:ext cx="10515600" cy="5514974"/>
          </a:xfrm>
        </p:spPr>
        <p:txBody>
          <a:bodyPr>
            <a:normAutofit lnSpcReduction="10000"/>
          </a:bodyPr>
          <a:lstStyle/>
          <a:p>
            <a:pPr algn="just"/>
            <a:r>
              <a:rPr lang="en-US" b="1" i="0" dirty="0">
                <a:solidFill>
                  <a:srgbClr val="252525"/>
                </a:solidFill>
                <a:effectLst/>
              </a:rPr>
              <a:t>Reduce the Network Traffic:</a:t>
            </a:r>
            <a:r>
              <a:rPr lang="en-US" b="0" i="0" dirty="0">
                <a:solidFill>
                  <a:srgbClr val="252525"/>
                </a:solidFill>
                <a:effectLst/>
              </a:rPr>
              <a:t> Multiple SQL Statements are encapsulated in a stored procedure. When you execute it, instead of sending multiple queries, we are sending only the name and the parameters of the stored procedure.</a:t>
            </a:r>
          </a:p>
          <a:p>
            <a:pPr algn="just"/>
            <a:r>
              <a:rPr lang="en-US" b="1" dirty="0">
                <a:solidFill>
                  <a:srgbClr val="252525"/>
                </a:solidFill>
              </a:rPr>
              <a:t>Easy to maintain: </a:t>
            </a:r>
            <a:r>
              <a:rPr lang="en-US" dirty="0">
                <a:solidFill>
                  <a:srgbClr val="252525"/>
                </a:solidFill>
              </a:rPr>
              <a:t>The stored procedure are reusable. We can implement the business logic within an SP, and it can be used by applications multiple times, or different modules of an application can use the same procedure. This way, a stored procedure makes the database more consistent. If any change is required, you need to make a change in the stored procedure only.</a:t>
            </a:r>
          </a:p>
          <a:p>
            <a:pPr algn="just"/>
            <a:r>
              <a:rPr lang="en-US" b="1" dirty="0">
                <a:solidFill>
                  <a:srgbClr val="252525"/>
                </a:solidFill>
              </a:rPr>
              <a:t>Secure: </a:t>
            </a:r>
            <a:r>
              <a:rPr lang="en-US" dirty="0">
                <a:solidFill>
                  <a:srgbClr val="252525"/>
                </a:solidFill>
              </a:rPr>
              <a:t>The stored procedures are more secure than the </a:t>
            </a:r>
            <a:r>
              <a:rPr lang="en-US" dirty="0" err="1">
                <a:solidFill>
                  <a:srgbClr val="252525"/>
                </a:solidFill>
              </a:rPr>
              <a:t>AdHoc</a:t>
            </a:r>
            <a:r>
              <a:rPr lang="en-US" dirty="0">
                <a:solidFill>
                  <a:srgbClr val="252525"/>
                </a:solidFill>
              </a:rPr>
              <a:t> queries. The permission can be granted to the user to execute the stored procedure without giving permission to the tables used in the stored procedure. The stored procedure helps to prevent the database from SQL Injection.</a:t>
            </a:r>
          </a:p>
          <a:p>
            <a:pPr algn="just"/>
            <a:endParaRPr lang="en-US" dirty="0">
              <a:solidFill>
                <a:srgbClr val="252525"/>
              </a:solidFill>
            </a:endParaRPr>
          </a:p>
          <a:p>
            <a:pPr algn="just"/>
            <a:endParaRPr lang="en-US" b="0" i="0" dirty="0">
              <a:solidFill>
                <a:srgbClr val="252525"/>
              </a:solidFill>
              <a:effectLst/>
            </a:endParaRPr>
          </a:p>
          <a:p>
            <a:endParaRPr lang="en-US" dirty="0"/>
          </a:p>
        </p:txBody>
      </p:sp>
    </p:spTree>
    <p:extLst>
      <p:ext uri="{BB962C8B-B14F-4D97-AF65-F5344CB8AC3E}">
        <p14:creationId xmlns:p14="http://schemas.microsoft.com/office/powerpoint/2010/main" val="33645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8426-A867-EF12-588B-17933DC5F673}"/>
              </a:ext>
            </a:extLst>
          </p:cNvPr>
          <p:cNvSpPr>
            <a:spLocks noGrp="1"/>
          </p:cNvSpPr>
          <p:nvPr>
            <p:ph type="title"/>
          </p:nvPr>
        </p:nvSpPr>
        <p:spPr/>
        <p:txBody>
          <a:bodyPr/>
          <a:lstStyle/>
          <a:p>
            <a:r>
              <a:rPr lang="en-US" b="1" dirty="0"/>
              <a:t>Syntax</a:t>
            </a:r>
          </a:p>
        </p:txBody>
      </p:sp>
      <p:sp>
        <p:nvSpPr>
          <p:cNvPr id="3" name="Content Placeholder 2">
            <a:extLst>
              <a:ext uri="{FF2B5EF4-FFF2-40B4-BE49-F238E27FC236}">
                <a16:creationId xmlns:a16="http://schemas.microsoft.com/office/drawing/2014/main" id="{68939030-2531-4A73-C283-B0CDBC472A6C}"/>
              </a:ext>
            </a:extLst>
          </p:cNvPr>
          <p:cNvSpPr>
            <a:spLocks noGrp="1"/>
          </p:cNvSpPr>
          <p:nvPr>
            <p:ph idx="1"/>
          </p:nvPr>
        </p:nvSpPr>
        <p:spPr/>
        <p:txBody>
          <a:bodyPr/>
          <a:lstStyle/>
          <a:p>
            <a:r>
              <a:rPr lang="en-US" b="0" i="0" dirty="0">
                <a:solidFill>
                  <a:srgbClr val="252525"/>
                </a:solidFill>
                <a:effectLst/>
              </a:rPr>
              <a:t>Create Procedure [Procedure Name] ([Parameter 1], [Parameter 2], [Parameter 3] )</a:t>
            </a:r>
            <a:br>
              <a:rPr lang="en-US" dirty="0"/>
            </a:br>
            <a:r>
              <a:rPr lang="en-US" b="0" i="0" dirty="0">
                <a:solidFill>
                  <a:srgbClr val="252525"/>
                </a:solidFill>
                <a:effectLst/>
              </a:rPr>
              <a:t>Begin</a:t>
            </a:r>
            <a:br>
              <a:rPr lang="en-US" dirty="0"/>
            </a:br>
            <a:r>
              <a:rPr lang="en-US" b="0" i="0" dirty="0">
                <a:solidFill>
                  <a:srgbClr val="252525"/>
                </a:solidFill>
                <a:effectLst/>
              </a:rPr>
              <a:t>SQL Queries..</a:t>
            </a:r>
            <a:br>
              <a:rPr lang="en-US" dirty="0"/>
            </a:br>
            <a:r>
              <a:rPr lang="en-US" b="0" i="0" dirty="0">
                <a:solidFill>
                  <a:srgbClr val="252525"/>
                </a:solidFill>
                <a:effectLst/>
              </a:rPr>
              <a:t>End</a:t>
            </a:r>
          </a:p>
          <a:p>
            <a:endParaRPr lang="en-US" b="0" i="0" dirty="0">
              <a:solidFill>
                <a:srgbClr val="252525"/>
              </a:solidFill>
              <a:effectLst/>
            </a:endParaRPr>
          </a:p>
          <a:p>
            <a:r>
              <a:rPr lang="en-US" b="0" i="0" dirty="0">
                <a:solidFill>
                  <a:srgbClr val="252525"/>
                </a:solidFill>
                <a:effectLst/>
                <a:latin typeface="Segoe UI" panose="020B0502040204020203" pitchFamily="34" charset="0"/>
              </a:rPr>
              <a:t>To execute the store procedure, you can use the CALL keyword. Below is syntax:</a:t>
            </a:r>
            <a:endParaRPr lang="en-US" dirty="0">
              <a:solidFill>
                <a:srgbClr val="252525"/>
              </a:solidFill>
              <a:latin typeface="Courier New" panose="02070309020205020404" pitchFamily="49" charset="0"/>
            </a:endParaRPr>
          </a:p>
          <a:p>
            <a:r>
              <a:rPr lang="en-US" b="1" i="0" dirty="0">
                <a:solidFill>
                  <a:srgbClr val="252525"/>
                </a:solidFill>
                <a:effectLst/>
              </a:rPr>
              <a:t>CALL [Procedure Name] ([Parameters]..)</a:t>
            </a:r>
            <a:endParaRPr lang="en-US" b="1" dirty="0"/>
          </a:p>
        </p:txBody>
      </p:sp>
    </p:spTree>
    <p:extLst>
      <p:ext uri="{BB962C8B-B14F-4D97-AF65-F5344CB8AC3E}">
        <p14:creationId xmlns:p14="http://schemas.microsoft.com/office/powerpoint/2010/main" val="246516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1B0E-4444-88EA-6482-B489F07545A4}"/>
              </a:ext>
            </a:extLst>
          </p:cNvPr>
          <p:cNvSpPr>
            <a:spLocks noGrp="1"/>
          </p:cNvSpPr>
          <p:nvPr>
            <p:ph type="title"/>
          </p:nvPr>
        </p:nvSpPr>
        <p:spPr/>
        <p:txBody>
          <a:bodyPr/>
          <a:lstStyle/>
          <a:p>
            <a:r>
              <a:rPr lang="en-US" b="0" i="0" dirty="0">
                <a:effectLst/>
                <a:latin typeface="Segoe UI" panose="020B0502040204020203" pitchFamily="34" charset="0"/>
              </a:rPr>
              <a:t>Create a Stored </a:t>
            </a:r>
            <a:r>
              <a:rPr lang="en-US" dirty="0">
                <a:latin typeface="Segoe UI" panose="020B0502040204020203" pitchFamily="34" charset="0"/>
              </a:rPr>
              <a:t>P</a:t>
            </a:r>
            <a:r>
              <a:rPr lang="en-US" b="0" i="0" dirty="0">
                <a:effectLst/>
                <a:latin typeface="Segoe UI" panose="020B0502040204020203" pitchFamily="34" charset="0"/>
              </a:rPr>
              <a:t>rocedure</a:t>
            </a:r>
            <a:br>
              <a:rPr lang="en-US" b="0" i="0" dirty="0">
                <a:solidFill>
                  <a:srgbClr val="337AB7"/>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17AE973B-ED81-9B67-621C-9F84E8F9B2DD}"/>
              </a:ext>
            </a:extLst>
          </p:cNvPr>
          <p:cNvSpPr>
            <a:spLocks noGrp="1"/>
          </p:cNvSpPr>
          <p:nvPr>
            <p:ph idx="1"/>
          </p:nvPr>
        </p:nvSpPr>
        <p:spPr/>
        <p:txBody>
          <a:bodyPr/>
          <a:lstStyle/>
          <a:p>
            <a:pPr algn="l" fontAlgn="base" latinLnBrk="1"/>
            <a:r>
              <a:rPr lang="en-US" b="0" i="0" dirty="0">
                <a:solidFill>
                  <a:srgbClr val="FF00FF"/>
                </a:solidFill>
                <a:effectLst/>
                <a:latin typeface="inherit"/>
              </a:rPr>
              <a:t>CREATE PROCEDURE </a:t>
            </a:r>
            <a:r>
              <a:rPr lang="en-US" b="0" i="0" dirty="0" err="1">
                <a:solidFill>
                  <a:srgbClr val="FF00FF"/>
                </a:solidFill>
                <a:effectLst/>
                <a:latin typeface="inherit"/>
              </a:rPr>
              <a:t>sp_getemp</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BEGIN</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    select </a:t>
            </a:r>
            <a:r>
              <a:rPr lang="en-US" b="0" i="0" dirty="0" err="1">
                <a:solidFill>
                  <a:srgbClr val="002D7A"/>
                </a:solidFill>
                <a:effectLst/>
                <a:latin typeface="inherit"/>
              </a:rPr>
              <a:t>id</a:t>
            </a:r>
            <a:r>
              <a:rPr lang="en-US" b="0" i="0" dirty="0" err="1">
                <a:solidFill>
                  <a:srgbClr val="333333"/>
                </a:solidFill>
                <a:effectLst/>
                <a:latin typeface="inherit"/>
              </a:rPr>
              <a:t>,</a:t>
            </a:r>
            <a:r>
              <a:rPr lang="en-US" b="0" i="0" dirty="0" err="1">
                <a:solidFill>
                  <a:srgbClr val="002D7A"/>
                </a:solidFill>
                <a:effectLst/>
                <a:latin typeface="inherit"/>
              </a:rPr>
              <a:t>name</a:t>
            </a:r>
            <a:r>
              <a:rPr lang="en-US" b="0" i="0" dirty="0" err="1">
                <a:solidFill>
                  <a:srgbClr val="333333"/>
                </a:solidFill>
                <a:effectLst/>
                <a:latin typeface="inherit"/>
              </a:rPr>
              <a:t>,</a:t>
            </a:r>
            <a:r>
              <a:rPr lang="en-US" b="0" i="0" dirty="0" err="1">
                <a:solidFill>
                  <a:srgbClr val="002D7A"/>
                </a:solidFill>
                <a:effectLst/>
                <a:latin typeface="inherit"/>
              </a:rPr>
              <a:t>phone</a:t>
            </a:r>
            <a:r>
              <a:rPr lang="en-US" b="0" i="0" dirty="0" err="1">
                <a:solidFill>
                  <a:srgbClr val="333333"/>
                </a:solidFill>
                <a:effectLst/>
                <a:latin typeface="inherit"/>
              </a:rPr>
              <a:t>,</a:t>
            </a:r>
            <a:r>
              <a:rPr lang="en-US" b="0" i="0" dirty="0" err="1">
                <a:solidFill>
                  <a:srgbClr val="FF00FF"/>
                </a:solidFill>
                <a:effectLst/>
                <a:latin typeface="inherit"/>
              </a:rPr>
              <a:t>email</a:t>
            </a:r>
            <a:r>
              <a:rPr lang="en-US" b="0" i="0" dirty="0">
                <a:solidFill>
                  <a:srgbClr val="FF00FF"/>
                </a:solidFill>
                <a:effectLst/>
                <a:latin typeface="inherit"/>
              </a:rPr>
              <a:t> from </a:t>
            </a:r>
            <a:r>
              <a:rPr lang="en-US" b="0" i="0" dirty="0">
                <a:solidFill>
                  <a:srgbClr val="002D7A"/>
                </a:solidFill>
                <a:effectLst/>
                <a:latin typeface="inherit"/>
              </a:rPr>
              <a:t>employee</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800080"/>
                </a:solidFill>
                <a:effectLst/>
                <a:latin typeface="inherit"/>
              </a:rPr>
              <a:t>END</a:t>
            </a:r>
            <a:r>
              <a:rPr lang="en-US" b="0" i="0" dirty="0">
                <a:solidFill>
                  <a:srgbClr val="006FE0"/>
                </a:solidFill>
                <a:effectLst/>
                <a:latin typeface="inherit"/>
              </a:rPr>
              <a:t> </a:t>
            </a:r>
            <a:r>
              <a:rPr lang="en-US" b="0" i="0" dirty="0">
                <a:solidFill>
                  <a:srgbClr val="008000"/>
                </a:solidFill>
                <a:effectLst/>
                <a:latin typeface="inherit"/>
              </a:rPr>
              <a:t>//</a:t>
            </a:r>
            <a:endParaRPr lang="en-US" b="0" i="0" dirty="0">
              <a:solidFill>
                <a:srgbClr val="000000"/>
              </a:solidFill>
              <a:effectLst/>
              <a:latin typeface="Courier New" panose="02070309020205020404" pitchFamily="49" charset="0"/>
            </a:endParaRPr>
          </a:p>
          <a:p>
            <a:endParaRPr lang="en-US" dirty="0"/>
          </a:p>
        </p:txBody>
      </p:sp>
    </p:spTree>
    <p:extLst>
      <p:ext uri="{BB962C8B-B14F-4D97-AF65-F5344CB8AC3E}">
        <p14:creationId xmlns:p14="http://schemas.microsoft.com/office/powerpoint/2010/main" val="4058478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7568-B532-22B8-808E-F8DDD59A3383}"/>
              </a:ext>
            </a:extLst>
          </p:cNvPr>
          <p:cNvSpPr>
            <a:spLocks noGrp="1"/>
          </p:cNvSpPr>
          <p:nvPr>
            <p:ph type="title"/>
          </p:nvPr>
        </p:nvSpPr>
        <p:spPr/>
        <p:txBody>
          <a:bodyPr>
            <a:normAutofit fontScale="90000"/>
          </a:bodyPr>
          <a:lstStyle/>
          <a:p>
            <a:r>
              <a:rPr lang="en-US" b="0" i="0" dirty="0">
                <a:solidFill>
                  <a:srgbClr val="000000"/>
                </a:solidFill>
                <a:effectLst/>
                <a:latin typeface="Segoe UI" panose="020B0502040204020203" pitchFamily="34" charset="0"/>
              </a:rPr>
              <a:t>Crete procedure using MySQL workbench wizard</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D4CA34D6-5452-2CD8-5A22-C36FCE67CE25}"/>
              </a:ext>
            </a:extLst>
          </p:cNvPr>
          <p:cNvSpPr>
            <a:spLocks noGrp="1"/>
          </p:cNvSpPr>
          <p:nvPr>
            <p:ph idx="1"/>
          </p:nvPr>
        </p:nvSpPr>
        <p:spPr/>
        <p:txBody>
          <a:bodyPr/>
          <a:lstStyle/>
          <a:p>
            <a:endParaRPr lang="en-US" dirty="0"/>
          </a:p>
        </p:txBody>
      </p:sp>
      <p:pic>
        <p:nvPicPr>
          <p:cNvPr id="1028" name="Picture 4" descr="Create Stored Procedure using Wizard">
            <a:extLst>
              <a:ext uri="{FF2B5EF4-FFF2-40B4-BE49-F238E27FC236}">
                <a16:creationId xmlns:a16="http://schemas.microsoft.com/office/drawing/2014/main" id="{409B533B-606F-40D1-B660-2C5244C41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0195560" cy="460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0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F4BB-BF27-B5E3-BF54-399F9273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F54869-9AF7-D168-F3A9-5E469ECD8F35}"/>
              </a:ext>
            </a:extLst>
          </p:cNvPr>
          <p:cNvSpPr>
            <a:spLocks noGrp="1"/>
          </p:cNvSpPr>
          <p:nvPr>
            <p:ph idx="1"/>
          </p:nvPr>
        </p:nvSpPr>
        <p:spPr/>
        <p:txBody>
          <a:bodyPr/>
          <a:lstStyle/>
          <a:p>
            <a:endParaRPr lang="en-US"/>
          </a:p>
        </p:txBody>
      </p:sp>
      <p:pic>
        <p:nvPicPr>
          <p:cNvPr id="2050" name="Picture 2" descr="Create Procedure dialog box">
            <a:extLst>
              <a:ext uri="{FF2B5EF4-FFF2-40B4-BE49-F238E27FC236}">
                <a16:creationId xmlns:a16="http://schemas.microsoft.com/office/drawing/2014/main" id="{EF851C64-7A83-AEDB-8D19-B20C7148E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4"/>
            <a:ext cx="10956085" cy="573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F52C-5C1E-5CCF-DC32-BA77E445E9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1EC422-A5DF-A697-2AD2-46E8463BE4E0}"/>
              </a:ext>
            </a:extLst>
          </p:cNvPr>
          <p:cNvSpPr>
            <a:spLocks noGrp="1"/>
          </p:cNvSpPr>
          <p:nvPr>
            <p:ph idx="1"/>
          </p:nvPr>
        </p:nvSpPr>
        <p:spPr/>
        <p:txBody>
          <a:bodyPr/>
          <a:lstStyle/>
          <a:p>
            <a:endParaRPr lang="en-US"/>
          </a:p>
        </p:txBody>
      </p:sp>
      <p:pic>
        <p:nvPicPr>
          <p:cNvPr id="3074" name="Picture 2" descr="MySQL Stored Procedure: Review the code generated by MySQL workbench">
            <a:extLst>
              <a:ext uri="{FF2B5EF4-FFF2-40B4-BE49-F238E27FC236}">
                <a16:creationId xmlns:a16="http://schemas.microsoft.com/office/drawing/2014/main" id="{1A61F741-F1F4-73B6-9BEE-F13644E51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46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BD20-D167-D0CD-C0DE-26BD4103BA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DD7C7-AAD3-94AF-18F0-E85C41DFBA59}"/>
              </a:ext>
            </a:extLst>
          </p:cNvPr>
          <p:cNvSpPr>
            <a:spLocks noGrp="1"/>
          </p:cNvSpPr>
          <p:nvPr>
            <p:ph idx="1"/>
          </p:nvPr>
        </p:nvSpPr>
        <p:spPr/>
        <p:txBody>
          <a:bodyPr/>
          <a:lstStyle/>
          <a:p>
            <a:endParaRPr lang="en-US"/>
          </a:p>
        </p:txBody>
      </p:sp>
      <p:pic>
        <p:nvPicPr>
          <p:cNvPr id="4098" name="Picture 2" descr="Apply Script to create MySQL Stored Procedure">
            <a:extLst>
              <a:ext uri="{FF2B5EF4-FFF2-40B4-BE49-F238E27FC236}">
                <a16:creationId xmlns:a16="http://schemas.microsoft.com/office/drawing/2014/main" id="{B457294C-6897-9168-C8E5-51B3D55F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4480"/>
            <a:ext cx="1051560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7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2DB1-BD7E-4BFE-6F74-E0532EACC4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775CA6-91B5-DB06-2104-D58C624E509C}"/>
              </a:ext>
            </a:extLst>
          </p:cNvPr>
          <p:cNvSpPr>
            <a:spLocks noGrp="1"/>
          </p:cNvSpPr>
          <p:nvPr>
            <p:ph idx="1"/>
          </p:nvPr>
        </p:nvSpPr>
        <p:spPr/>
        <p:txBody>
          <a:bodyPr/>
          <a:lstStyle/>
          <a:p>
            <a:endParaRPr lang="en-US"/>
          </a:p>
        </p:txBody>
      </p:sp>
      <p:pic>
        <p:nvPicPr>
          <p:cNvPr id="5122" name="Picture 2" descr="View Stored Procedure in MySQL Workbench">
            <a:extLst>
              <a:ext uri="{FF2B5EF4-FFF2-40B4-BE49-F238E27FC236}">
                <a16:creationId xmlns:a16="http://schemas.microsoft.com/office/drawing/2014/main" id="{C5969280-8111-F6BA-2237-0DB8127BF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1560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33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97FA-051B-315E-391B-54004CB50E19}"/>
              </a:ext>
            </a:extLst>
          </p:cNvPr>
          <p:cNvSpPr>
            <a:spLocks noGrp="1"/>
          </p:cNvSpPr>
          <p:nvPr>
            <p:ph type="title"/>
          </p:nvPr>
        </p:nvSpPr>
        <p:spPr/>
        <p:txBody>
          <a:bodyPr>
            <a:normAutofit fontScale="90000"/>
          </a:bodyPr>
          <a:lstStyle/>
          <a:p>
            <a:r>
              <a:rPr lang="en-US" b="1" i="0" dirty="0">
                <a:solidFill>
                  <a:srgbClr val="000000"/>
                </a:solidFill>
                <a:effectLst/>
                <a:latin typeface="Segoe UI" panose="020B0502040204020203" pitchFamily="34" charset="0"/>
              </a:rPr>
              <a:t>Create a Parameterized </a:t>
            </a:r>
            <a:r>
              <a:rPr lang="en-US" b="1" dirty="0">
                <a:solidFill>
                  <a:srgbClr val="000000"/>
                </a:solidFill>
                <a:latin typeface="Segoe UI" panose="020B0502040204020203" pitchFamily="34" charset="0"/>
              </a:rPr>
              <a:t>S</a:t>
            </a:r>
            <a:r>
              <a:rPr lang="en-US" b="1" i="0" dirty="0">
                <a:solidFill>
                  <a:srgbClr val="000000"/>
                </a:solidFill>
                <a:effectLst/>
                <a:latin typeface="Segoe UI" panose="020B0502040204020203" pitchFamily="34" charset="0"/>
              </a:rPr>
              <a:t>tored </a:t>
            </a:r>
            <a:r>
              <a:rPr lang="en-US" b="1" dirty="0">
                <a:solidFill>
                  <a:srgbClr val="000000"/>
                </a:solidFill>
                <a:latin typeface="Segoe UI" panose="020B0502040204020203" pitchFamily="34" charset="0"/>
              </a:rPr>
              <a:t>P</a:t>
            </a:r>
            <a:r>
              <a:rPr lang="en-US" b="1" i="0" dirty="0">
                <a:solidFill>
                  <a:srgbClr val="000000"/>
                </a:solidFill>
                <a:effectLst/>
                <a:latin typeface="Segoe UI" panose="020B0502040204020203" pitchFamily="34" charset="0"/>
              </a:rPr>
              <a:t>rocedure</a:t>
            </a:r>
            <a:br>
              <a:rPr lang="en-US" b="0" i="0" dirty="0">
                <a:solidFill>
                  <a:srgbClr val="000000"/>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24B4B51A-4BE3-1AA6-9DD1-E2AD22437ACE}"/>
              </a:ext>
            </a:extLst>
          </p:cNvPr>
          <p:cNvSpPr>
            <a:spLocks noGrp="1"/>
          </p:cNvSpPr>
          <p:nvPr>
            <p:ph idx="1"/>
          </p:nvPr>
        </p:nvSpPr>
        <p:spPr/>
        <p:txBody>
          <a:bodyPr/>
          <a:lstStyle/>
          <a:p>
            <a:pPr algn="just"/>
            <a:r>
              <a:rPr lang="en-US" b="0" i="0" dirty="0">
                <a:solidFill>
                  <a:srgbClr val="252525"/>
                </a:solidFill>
                <a:effectLst/>
              </a:rPr>
              <a:t>The MySQL Stored procedure parameter has three modes: IN, OUT, and INOUT. When we declare an IN type parameter, the application must pass an argument to the stored procedure. It is a default mode. The OUT type parameter, the stored procedure returns a final output generated by SQL Statements. When we declare the INOUT type parameter, the application has to pass an argument, and based on the input argument; the procedure returns the output to the application.</a:t>
            </a:r>
            <a:endParaRPr lang="en-US" dirty="0"/>
          </a:p>
        </p:txBody>
      </p:sp>
    </p:spTree>
    <p:extLst>
      <p:ext uri="{BB962C8B-B14F-4D97-AF65-F5344CB8AC3E}">
        <p14:creationId xmlns:p14="http://schemas.microsoft.com/office/powerpoint/2010/main" val="3562714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DF9A-2BA3-CF45-4E69-B557D3A07F36}"/>
              </a:ext>
            </a:extLst>
          </p:cNvPr>
          <p:cNvSpPr>
            <a:spLocks noGrp="1"/>
          </p:cNvSpPr>
          <p:nvPr>
            <p:ph type="title"/>
          </p:nvPr>
        </p:nvSpPr>
        <p:spPr/>
        <p:txBody>
          <a:bodyPr/>
          <a:lstStyle/>
          <a:p>
            <a:r>
              <a:rPr lang="en-US" b="0" i="0" dirty="0">
                <a:effectLst/>
                <a:latin typeface="Segoe UI" panose="020B0502040204020203" pitchFamily="34" charset="0"/>
              </a:rPr>
              <a:t>Example of IN Parameter</a:t>
            </a:r>
            <a:br>
              <a:rPr lang="en-US" b="0" i="0" dirty="0">
                <a:solidFill>
                  <a:srgbClr val="1F4D78"/>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21B19955-988C-70E1-52E4-B3040C7BD8AA}"/>
              </a:ext>
            </a:extLst>
          </p:cNvPr>
          <p:cNvSpPr>
            <a:spLocks noGrp="1"/>
          </p:cNvSpPr>
          <p:nvPr>
            <p:ph idx="1"/>
          </p:nvPr>
        </p:nvSpPr>
        <p:spPr/>
        <p:txBody>
          <a:bodyPr/>
          <a:lstStyle/>
          <a:p>
            <a:pPr algn="l" fontAlgn="base" latinLnBrk="1"/>
            <a:r>
              <a:rPr lang="en-US" b="0" i="0" dirty="0">
                <a:solidFill>
                  <a:srgbClr val="FF00FF"/>
                </a:solidFill>
                <a:effectLst/>
                <a:latin typeface="inherit"/>
              </a:rPr>
              <a:t>CREATE PROCEDURE </a:t>
            </a:r>
            <a:r>
              <a:rPr lang="en-US" b="0" i="0" dirty="0" err="1">
                <a:solidFill>
                  <a:srgbClr val="FF00FF"/>
                </a:solidFill>
                <a:effectLst/>
                <a:latin typeface="inherit"/>
              </a:rPr>
              <a:t>sp_getemp</a:t>
            </a:r>
            <a:r>
              <a:rPr lang="en-US" b="0" i="0" dirty="0">
                <a:solidFill>
                  <a:srgbClr val="333333"/>
                </a:solidFill>
                <a:effectLst/>
                <a:latin typeface="inherit"/>
              </a:rPr>
              <a:t>(</a:t>
            </a:r>
            <a:r>
              <a:rPr lang="en-US" b="0" i="0" dirty="0">
                <a:solidFill>
                  <a:srgbClr val="800080"/>
                </a:solidFill>
                <a:effectLst/>
                <a:latin typeface="inherit"/>
              </a:rPr>
              <a:t>IN</a:t>
            </a:r>
            <a:r>
              <a:rPr lang="en-US" b="0" i="0" dirty="0">
                <a:solidFill>
                  <a:srgbClr val="006FE0"/>
                </a:solidFill>
                <a:effectLst/>
                <a:latin typeface="inherit"/>
              </a:rPr>
              <a:t> </a:t>
            </a:r>
            <a:r>
              <a:rPr lang="en-US" b="0" i="0" dirty="0">
                <a:solidFill>
                  <a:srgbClr val="FF00FF"/>
                </a:solidFill>
                <a:effectLst/>
                <a:latin typeface="inherit"/>
              </a:rPr>
              <a:t>empid varchar</a:t>
            </a:r>
            <a:r>
              <a:rPr lang="en-US" b="0" i="0" dirty="0">
                <a:solidFill>
                  <a:srgbClr val="333333"/>
                </a:solidFill>
                <a:effectLst/>
                <a:latin typeface="inherit"/>
              </a:rPr>
              <a:t>(</a:t>
            </a:r>
            <a:r>
              <a:rPr lang="en-US" b="0" i="0" dirty="0">
                <a:solidFill>
                  <a:srgbClr val="000000"/>
                </a:solidFill>
                <a:effectLst/>
                <a:latin typeface="inherit"/>
              </a:rPr>
              <a:t>50</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BEGIN</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    select </a:t>
            </a:r>
            <a:r>
              <a:rPr lang="en-US" dirty="0" err="1">
                <a:solidFill>
                  <a:srgbClr val="002D7A"/>
                </a:solidFill>
                <a:latin typeface="inherit"/>
              </a:rPr>
              <a:t>id</a:t>
            </a:r>
            <a:r>
              <a:rPr lang="en-US" b="0" i="0" dirty="0" err="1">
                <a:solidFill>
                  <a:srgbClr val="333333"/>
                </a:solidFill>
                <a:effectLst/>
                <a:latin typeface="inherit"/>
              </a:rPr>
              <a:t>,</a:t>
            </a:r>
            <a:r>
              <a:rPr lang="en-US" b="0" i="0" dirty="0" err="1">
                <a:solidFill>
                  <a:srgbClr val="002D7A"/>
                </a:solidFill>
                <a:effectLst/>
                <a:latin typeface="inherit"/>
              </a:rPr>
              <a:t>name</a:t>
            </a:r>
            <a:r>
              <a:rPr lang="en-US" b="0" i="0" dirty="0" err="1">
                <a:solidFill>
                  <a:srgbClr val="333333"/>
                </a:solidFill>
                <a:effectLst/>
                <a:latin typeface="inherit"/>
              </a:rPr>
              <a:t>,</a:t>
            </a:r>
            <a:r>
              <a:rPr lang="en-US" b="0" i="0" dirty="0" err="1">
                <a:solidFill>
                  <a:srgbClr val="002D7A"/>
                </a:solidFill>
                <a:effectLst/>
                <a:latin typeface="inherit"/>
              </a:rPr>
              <a:t>phoneno</a:t>
            </a:r>
            <a:r>
              <a:rPr lang="en-US" b="0" i="0" dirty="0" err="1">
                <a:solidFill>
                  <a:srgbClr val="333333"/>
                </a:solidFill>
                <a:effectLst/>
                <a:latin typeface="inherit"/>
              </a:rPr>
              <a:t>,</a:t>
            </a:r>
            <a:r>
              <a:rPr lang="en-US" b="0" i="0" dirty="0" err="1">
                <a:solidFill>
                  <a:srgbClr val="FF00FF"/>
                </a:solidFill>
                <a:effectLst/>
                <a:latin typeface="inherit"/>
              </a:rPr>
              <a:t>email</a:t>
            </a:r>
            <a:r>
              <a:rPr lang="en-US" b="0" i="0" dirty="0">
                <a:solidFill>
                  <a:srgbClr val="FF00FF"/>
                </a:solidFill>
                <a:effectLst/>
                <a:latin typeface="inherit"/>
              </a:rPr>
              <a:t> from employee where </a:t>
            </a:r>
            <a:r>
              <a:rPr lang="en-US" b="0" i="0" dirty="0">
                <a:solidFill>
                  <a:srgbClr val="002D7A"/>
                </a:solidFill>
                <a:effectLst/>
                <a:latin typeface="inherit"/>
              </a:rPr>
              <a:t>id</a:t>
            </a:r>
            <a:r>
              <a:rPr lang="en-US" b="0" i="0" dirty="0">
                <a:solidFill>
                  <a:srgbClr val="808080"/>
                </a:solidFill>
                <a:effectLst/>
                <a:latin typeface="inherit"/>
              </a:rPr>
              <a:t>=</a:t>
            </a:r>
            <a:r>
              <a:rPr lang="en-US" dirty="0">
                <a:solidFill>
                  <a:srgbClr val="002D7A"/>
                </a:solidFill>
                <a:latin typeface="inherit"/>
              </a:rPr>
              <a:t>empid</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800080"/>
                </a:solidFill>
                <a:effectLst/>
                <a:latin typeface="inherit"/>
              </a:rPr>
              <a:t>END</a:t>
            </a:r>
            <a:r>
              <a:rPr lang="en-US" b="0" i="0" dirty="0">
                <a:solidFill>
                  <a:srgbClr val="006FE0"/>
                </a:solidFill>
                <a:effectLst/>
                <a:latin typeface="inherit"/>
              </a:rPr>
              <a:t> </a:t>
            </a:r>
            <a:r>
              <a:rPr lang="en-US" b="0" i="0" dirty="0">
                <a:solidFill>
                  <a:srgbClr val="008000"/>
                </a:solidFill>
                <a:effectLst/>
                <a:latin typeface="inherit"/>
              </a:rPr>
              <a:t>//</a:t>
            </a:r>
          </a:p>
          <a:p>
            <a:pPr algn="l" fontAlgn="base" latinLnBrk="1"/>
            <a:endParaRPr lang="en-US" b="0" i="0" dirty="0">
              <a:solidFill>
                <a:srgbClr val="000000"/>
              </a:solidFill>
              <a:effectLst/>
              <a:latin typeface="Courier New" panose="02070309020205020404" pitchFamily="49" charset="0"/>
            </a:endParaRPr>
          </a:p>
          <a:p>
            <a:r>
              <a:rPr lang="en-US" b="0" i="0" dirty="0">
                <a:solidFill>
                  <a:srgbClr val="FF00FF"/>
                </a:solidFill>
                <a:effectLst/>
                <a:latin typeface="Courier New" panose="02070309020205020404" pitchFamily="49" charset="0"/>
              </a:rPr>
              <a:t>CALL </a:t>
            </a:r>
            <a:r>
              <a:rPr lang="en-US" b="0" i="0" dirty="0" err="1">
                <a:solidFill>
                  <a:srgbClr val="FF00FF"/>
                </a:solidFill>
                <a:effectLst/>
                <a:latin typeface="Courier New" panose="02070309020205020404" pitchFamily="49" charset="0"/>
              </a:rPr>
              <a:t>sp_getemp</a:t>
            </a:r>
            <a:r>
              <a:rPr lang="en-US" b="0" i="0" dirty="0">
                <a:solidFill>
                  <a:srgbClr val="333333"/>
                </a:solidFill>
                <a:effectLst/>
                <a:latin typeface="Courier New" panose="02070309020205020404" pitchFamily="49" charset="0"/>
              </a:rPr>
              <a:t>(</a:t>
            </a:r>
            <a:r>
              <a:rPr lang="en-US" b="0" i="0" dirty="0">
                <a:solidFill>
                  <a:srgbClr val="FF0000"/>
                </a:solidFill>
                <a:effectLst/>
                <a:latin typeface="Courier New" panose="02070309020205020404" pitchFamily="49" charset="0"/>
              </a:rPr>
              <a:t>‘101'</a:t>
            </a:r>
            <a:r>
              <a:rPr lang="en-US" b="0" i="0" dirty="0">
                <a:solidFill>
                  <a:srgbClr val="333333"/>
                </a:solidFill>
                <a:effectLst/>
                <a:latin typeface="Courier New" panose="02070309020205020404" pitchFamily="49" charset="0"/>
              </a:rPr>
              <a:t>)</a:t>
            </a:r>
            <a:endParaRPr lang="en-US" dirty="0"/>
          </a:p>
        </p:txBody>
      </p:sp>
    </p:spTree>
    <p:extLst>
      <p:ext uri="{BB962C8B-B14F-4D97-AF65-F5344CB8AC3E}">
        <p14:creationId xmlns:p14="http://schemas.microsoft.com/office/powerpoint/2010/main" val="277867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6AA5-8C39-B2AA-4B60-0764B357100C}"/>
              </a:ext>
            </a:extLst>
          </p:cNvPr>
          <p:cNvSpPr>
            <a:spLocks noGrp="1"/>
          </p:cNvSpPr>
          <p:nvPr>
            <p:ph type="title"/>
          </p:nvPr>
        </p:nvSpPr>
        <p:spPr/>
        <p:txBody>
          <a:bodyPr/>
          <a:lstStyle/>
          <a:p>
            <a:r>
              <a:rPr lang="en-US" b="0" i="0" dirty="0">
                <a:effectLst/>
                <a:latin typeface="Verdana" panose="020B0604030504040204" pitchFamily="34" charset="0"/>
              </a:rPr>
              <a:t>Syntax</a:t>
            </a:r>
            <a:br>
              <a:rPr lang="en-US" b="0" i="0" dirty="0">
                <a:effectLst/>
                <a:latin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C5C1B175-A4C8-F0D8-BC69-E719B312AC02}"/>
              </a:ext>
            </a:extLst>
          </p:cNvPr>
          <p:cNvSpPr>
            <a:spLocks noGrp="1"/>
          </p:cNvSpPr>
          <p:nvPr>
            <p:ph idx="1"/>
          </p:nvPr>
        </p:nvSpPr>
        <p:spPr/>
        <p:txBody>
          <a:bodyPr/>
          <a:lstStyle/>
          <a:p>
            <a:r>
              <a:rPr lang="en-US" b="0" i="0" dirty="0">
                <a:solidFill>
                  <a:srgbClr val="CC99CD"/>
                </a:solidFill>
                <a:effectLst/>
                <a:latin typeface="Courier New" panose="02070309020205020404" pitchFamily="49" charset="0"/>
              </a:rPr>
              <a:t>CREATE</a:t>
            </a:r>
            <a:r>
              <a:rPr lang="en-US" b="0" i="0" dirty="0">
                <a:solidFill>
                  <a:srgbClr val="CCCCCC"/>
                </a:solidFill>
                <a:effectLst/>
                <a:latin typeface="Courier New" panose="02070309020205020404" pitchFamily="49" charset="0"/>
              </a:rPr>
              <a:t> </a:t>
            </a:r>
            <a:r>
              <a:rPr lang="en-US" b="0" i="0" dirty="0">
                <a:solidFill>
                  <a:srgbClr val="CC99CD"/>
                </a:solidFill>
                <a:effectLst/>
                <a:latin typeface="Courier New" panose="02070309020205020404" pitchFamily="49" charset="0"/>
              </a:rPr>
              <a:t>FUNCTION</a:t>
            </a:r>
            <a:r>
              <a:rPr lang="en-US" b="0"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function_Name</a:t>
            </a:r>
            <a:r>
              <a:rPr lang="en-US" b="1" i="0" dirty="0">
                <a:solidFill>
                  <a:srgbClr val="CCCCCC"/>
                </a:solidFill>
                <a:effectLst/>
                <a:latin typeface="Courier New" panose="02070309020205020404" pitchFamily="49" charset="0"/>
              </a:rPr>
              <a:t>(</a:t>
            </a:r>
            <a:r>
              <a:rPr lang="en-US" b="1" i="0" dirty="0" err="1">
                <a:solidFill>
                  <a:srgbClr val="CCCCCC"/>
                </a:solidFill>
                <a:effectLst/>
                <a:latin typeface="Courier New" panose="02070309020205020404" pitchFamily="49" charset="0"/>
              </a:rPr>
              <a:t>input_arguments</a:t>
            </a:r>
            <a:r>
              <a:rPr lang="en-US" b="1" i="0" dirty="0">
                <a:solidFill>
                  <a:srgbClr val="CCCCCC"/>
                </a:solidFill>
                <a:effectLst/>
                <a:latin typeface="Courier New" panose="02070309020205020404" pitchFamily="49" charset="0"/>
              </a:rPr>
              <a:t>) </a:t>
            </a:r>
            <a:r>
              <a:rPr lang="en-US" b="0" i="0" dirty="0">
                <a:solidFill>
                  <a:srgbClr val="CC99CD"/>
                </a:solidFill>
                <a:effectLst/>
                <a:latin typeface="Courier New" panose="02070309020205020404" pitchFamily="49" charset="0"/>
              </a:rPr>
              <a:t>RETURNS</a:t>
            </a:r>
            <a:r>
              <a:rPr lang="en-US" b="0" i="0" dirty="0">
                <a:solidFill>
                  <a:srgbClr val="CCCCCC"/>
                </a:solidFill>
                <a:effectLst/>
                <a:latin typeface="Courier New" panose="02070309020205020404" pitchFamily="49" charset="0"/>
              </a:rPr>
              <a:t> </a:t>
            </a:r>
            <a:r>
              <a:rPr lang="en-US" b="1" i="0" dirty="0" err="1">
                <a:solidFill>
                  <a:srgbClr val="CCCCCC"/>
                </a:solidFill>
                <a:effectLst/>
                <a:latin typeface="Courier New" panose="02070309020205020404" pitchFamily="49" charset="0"/>
              </a:rPr>
              <a:t>output_parameter</a:t>
            </a:r>
            <a:endParaRPr lang="en-US" b="1" i="0" dirty="0">
              <a:solidFill>
                <a:srgbClr val="CCCCCC"/>
              </a:solidFill>
              <a:effectLst/>
              <a:latin typeface="Courier New" panose="02070309020205020404" pitchFamily="49" charset="0"/>
            </a:endParaRPr>
          </a:p>
          <a:p>
            <a:endParaRPr lang="en-US" b="1" dirty="0">
              <a:solidFill>
                <a:srgbClr val="CCCCCC"/>
              </a:solidFill>
              <a:latin typeface="Courier New" panose="02070309020205020404" pitchFamily="49" charset="0"/>
            </a:endParaRPr>
          </a:p>
          <a:p>
            <a:pPr algn="just"/>
            <a:r>
              <a:rPr lang="en-US" b="0" i="0" dirty="0">
                <a:solidFill>
                  <a:srgbClr val="000000"/>
                </a:solidFill>
                <a:effectLst/>
                <a:ea typeface="Verdana" panose="020B0604030504040204" pitchFamily="34" charset="0"/>
              </a:rPr>
              <a:t>Where, </a:t>
            </a:r>
            <a:r>
              <a:rPr lang="en-US" b="0" i="0" dirty="0" err="1">
                <a:solidFill>
                  <a:srgbClr val="000000"/>
                </a:solidFill>
                <a:effectLst/>
                <a:ea typeface="Verdana" panose="020B0604030504040204" pitchFamily="34" charset="0"/>
              </a:rPr>
              <a:t>function_name</a:t>
            </a:r>
            <a:r>
              <a:rPr lang="en-US" b="0" i="0" dirty="0">
                <a:solidFill>
                  <a:srgbClr val="000000"/>
                </a:solidFill>
                <a:effectLst/>
                <a:ea typeface="Verdana" panose="020B0604030504040204" pitchFamily="34" charset="0"/>
              </a:rPr>
              <a:t> is the name of the function you need to create, </a:t>
            </a:r>
            <a:r>
              <a:rPr lang="en-US" b="0" i="0" dirty="0" err="1">
                <a:solidFill>
                  <a:srgbClr val="000000"/>
                </a:solidFill>
                <a:effectLst/>
                <a:ea typeface="Verdana" panose="020B0604030504040204" pitchFamily="34" charset="0"/>
              </a:rPr>
              <a:t>input_arguments</a:t>
            </a:r>
            <a:r>
              <a:rPr lang="en-US" b="0" i="0" dirty="0">
                <a:solidFill>
                  <a:srgbClr val="000000"/>
                </a:solidFill>
                <a:effectLst/>
                <a:ea typeface="Verdana" panose="020B0604030504040204" pitchFamily="34" charset="0"/>
              </a:rPr>
              <a:t> are the input values of the function and </a:t>
            </a:r>
            <a:r>
              <a:rPr lang="en-US" b="0" i="0" dirty="0" err="1">
                <a:solidFill>
                  <a:srgbClr val="000000"/>
                </a:solidFill>
                <a:effectLst/>
                <a:ea typeface="Verdana" panose="020B0604030504040204" pitchFamily="34" charset="0"/>
              </a:rPr>
              <a:t>output_parameter</a:t>
            </a:r>
            <a:r>
              <a:rPr lang="en-US" b="0" i="0" dirty="0">
                <a:solidFill>
                  <a:srgbClr val="000000"/>
                </a:solidFill>
                <a:effectLst/>
                <a:ea typeface="Verdana" panose="020B0604030504040204" pitchFamily="34" charset="0"/>
              </a:rPr>
              <a:t> is the return value of the function.</a:t>
            </a:r>
            <a:endParaRPr lang="en-US" b="1" dirty="0">
              <a:ea typeface="Verdana" panose="020B0604030504040204" pitchFamily="34" charset="0"/>
            </a:endParaRPr>
          </a:p>
        </p:txBody>
      </p:sp>
    </p:spTree>
    <p:extLst>
      <p:ext uri="{BB962C8B-B14F-4D97-AF65-F5344CB8AC3E}">
        <p14:creationId xmlns:p14="http://schemas.microsoft.com/office/powerpoint/2010/main" val="79691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E160-31D0-CCF2-0088-FA01A7801553}"/>
              </a:ext>
            </a:extLst>
          </p:cNvPr>
          <p:cNvSpPr>
            <a:spLocks noGrp="1"/>
          </p:cNvSpPr>
          <p:nvPr>
            <p:ph type="title"/>
          </p:nvPr>
        </p:nvSpPr>
        <p:spPr/>
        <p:txBody>
          <a:bodyPr/>
          <a:lstStyle/>
          <a:p>
            <a:r>
              <a:rPr lang="en-US" b="0" i="0" dirty="0">
                <a:effectLst/>
                <a:latin typeface="Segoe UI" panose="020B0502040204020203" pitchFamily="34" charset="0"/>
              </a:rPr>
              <a:t>Example of OUT Parameter</a:t>
            </a:r>
            <a:br>
              <a:rPr lang="en-US" b="0" i="0" dirty="0">
                <a:solidFill>
                  <a:srgbClr val="1F4D78"/>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D2F69ACA-8340-91E0-9B3F-92946A232BB0}"/>
              </a:ext>
            </a:extLst>
          </p:cNvPr>
          <p:cNvSpPr>
            <a:spLocks noGrp="1"/>
          </p:cNvSpPr>
          <p:nvPr>
            <p:ph idx="1"/>
          </p:nvPr>
        </p:nvSpPr>
        <p:spPr>
          <a:xfrm>
            <a:off x="838200" y="1825625"/>
            <a:ext cx="10515600" cy="4946650"/>
          </a:xfrm>
        </p:spPr>
        <p:txBody>
          <a:bodyPr/>
          <a:lstStyle/>
          <a:p>
            <a:pPr algn="l" fontAlgn="base" latinLnBrk="1"/>
            <a:r>
              <a:rPr lang="en-US" b="0" i="0" dirty="0">
                <a:solidFill>
                  <a:srgbClr val="FF00FF"/>
                </a:solidFill>
                <a:effectLst/>
                <a:latin typeface="inherit"/>
              </a:rPr>
              <a:t>CREATE PROCEDURE </a:t>
            </a:r>
            <a:r>
              <a:rPr lang="en-US" b="0" i="0" dirty="0" err="1">
                <a:solidFill>
                  <a:srgbClr val="FF00FF"/>
                </a:solidFill>
                <a:effectLst/>
                <a:latin typeface="inherit"/>
              </a:rPr>
              <a:t>sp_</a:t>
            </a:r>
            <a:r>
              <a:rPr lang="en-US" dirty="0" err="1">
                <a:solidFill>
                  <a:srgbClr val="FF00FF"/>
                </a:solidFill>
                <a:latin typeface="inherit"/>
              </a:rPr>
              <a:t>c</a:t>
            </a:r>
            <a:r>
              <a:rPr lang="en-US" b="0" i="0" dirty="0" err="1">
                <a:solidFill>
                  <a:srgbClr val="FF00FF"/>
                </a:solidFill>
                <a:effectLst/>
                <a:latin typeface="inherit"/>
              </a:rPr>
              <a:t>ountemp</a:t>
            </a:r>
            <a:r>
              <a:rPr lang="en-US" b="0" i="0" dirty="0">
                <a:solidFill>
                  <a:srgbClr val="333333"/>
                </a:solidFill>
                <a:effectLst/>
                <a:latin typeface="inherit"/>
              </a:rPr>
              <a:t>(</a:t>
            </a:r>
            <a:r>
              <a:rPr lang="en-US" b="0" i="0" dirty="0">
                <a:solidFill>
                  <a:srgbClr val="FF00FF"/>
                </a:solidFill>
                <a:effectLst/>
                <a:latin typeface="inherit"/>
              </a:rPr>
              <a:t>OUT </a:t>
            </a:r>
            <a:r>
              <a:rPr lang="en-US" b="0" i="0" dirty="0" err="1">
                <a:solidFill>
                  <a:srgbClr val="FF00FF"/>
                </a:solidFill>
                <a:effectLst/>
                <a:latin typeface="inherit"/>
              </a:rPr>
              <a:t>total_emp</a:t>
            </a:r>
            <a:r>
              <a:rPr lang="en-US" b="0" i="0" dirty="0">
                <a:solidFill>
                  <a:srgbClr val="FF00FF"/>
                </a:solidFill>
                <a:effectLst/>
                <a:latin typeface="inherit"/>
              </a:rPr>
              <a:t> </a:t>
            </a:r>
            <a:r>
              <a:rPr lang="en-US" b="0" i="0" dirty="0">
                <a:solidFill>
                  <a:srgbClr val="800080"/>
                </a:solidFill>
                <a:effectLst/>
                <a:latin typeface="inherit"/>
              </a:rPr>
              <a:t>int</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BEGIN</a:t>
            </a:r>
            <a:endParaRPr lang="en-US" b="0" i="0" dirty="0">
              <a:solidFill>
                <a:srgbClr val="000000"/>
              </a:solidFill>
              <a:effectLst/>
              <a:latin typeface="Courier New" panose="02070309020205020404" pitchFamily="49" charset="0"/>
            </a:endParaRPr>
          </a:p>
          <a:p>
            <a:pPr algn="l" fontAlgn="base" latinLnBrk="1"/>
            <a:r>
              <a:rPr lang="en-US" b="0" i="0" dirty="0">
                <a:solidFill>
                  <a:srgbClr val="FF00FF"/>
                </a:solidFill>
                <a:effectLst/>
                <a:latin typeface="inherit"/>
              </a:rPr>
              <a:t>    select count</a:t>
            </a:r>
            <a:r>
              <a:rPr lang="en-US" b="0" i="0" dirty="0">
                <a:solidFill>
                  <a:srgbClr val="333333"/>
                </a:solidFill>
                <a:effectLst/>
                <a:latin typeface="inherit"/>
              </a:rPr>
              <a:t>(</a:t>
            </a:r>
            <a:r>
              <a:rPr lang="en-US" dirty="0">
                <a:solidFill>
                  <a:srgbClr val="002D7A"/>
                </a:solidFill>
                <a:latin typeface="inherit"/>
              </a:rPr>
              <a:t>id</a:t>
            </a:r>
            <a:r>
              <a:rPr lang="en-US" b="0" i="0" dirty="0">
                <a:solidFill>
                  <a:srgbClr val="333333"/>
                </a:solidFill>
                <a:effectLst/>
                <a:latin typeface="inherit"/>
              </a:rPr>
              <a:t>)</a:t>
            </a:r>
            <a:r>
              <a:rPr lang="en-US" b="0" i="0" dirty="0">
                <a:solidFill>
                  <a:srgbClr val="006FE0"/>
                </a:solidFill>
                <a:effectLst/>
                <a:latin typeface="inherit"/>
              </a:rPr>
              <a:t> </a:t>
            </a:r>
            <a:r>
              <a:rPr lang="en-US" b="0" i="0" dirty="0">
                <a:solidFill>
                  <a:srgbClr val="FF00FF"/>
                </a:solidFill>
                <a:effectLst/>
                <a:latin typeface="inherit"/>
              </a:rPr>
              <a:t>INTO </a:t>
            </a:r>
            <a:r>
              <a:rPr lang="en-US" dirty="0" err="1">
                <a:solidFill>
                  <a:srgbClr val="FF00FF"/>
                </a:solidFill>
                <a:latin typeface="inherit"/>
              </a:rPr>
              <a:t>t</a:t>
            </a:r>
            <a:r>
              <a:rPr lang="en-US" b="0" i="0" dirty="0" err="1">
                <a:solidFill>
                  <a:srgbClr val="FF00FF"/>
                </a:solidFill>
                <a:effectLst/>
                <a:latin typeface="inherit"/>
              </a:rPr>
              <a:t>otal_</a:t>
            </a:r>
            <a:r>
              <a:rPr lang="en-US" dirty="0" err="1">
                <a:solidFill>
                  <a:srgbClr val="FF00FF"/>
                </a:solidFill>
                <a:latin typeface="inherit"/>
              </a:rPr>
              <a:t>emp</a:t>
            </a:r>
            <a:r>
              <a:rPr lang="en-US" b="0" i="0" dirty="0">
                <a:solidFill>
                  <a:srgbClr val="FF00FF"/>
                </a:solidFill>
                <a:effectLst/>
                <a:latin typeface="inherit"/>
              </a:rPr>
              <a:t> from employee;</a:t>
            </a:r>
            <a:endParaRPr lang="en-US" b="0" i="0" dirty="0">
              <a:solidFill>
                <a:srgbClr val="000000"/>
              </a:solidFill>
              <a:effectLst/>
              <a:latin typeface="Courier New" panose="02070309020205020404" pitchFamily="49" charset="0"/>
            </a:endParaRPr>
          </a:p>
          <a:p>
            <a:pPr algn="l" fontAlgn="base" latinLnBrk="1"/>
            <a:r>
              <a:rPr lang="en-US" b="0" i="0" dirty="0">
                <a:solidFill>
                  <a:srgbClr val="800080"/>
                </a:solidFill>
                <a:effectLst/>
                <a:latin typeface="inherit"/>
              </a:rPr>
              <a:t>END</a:t>
            </a:r>
            <a:r>
              <a:rPr lang="en-US" b="0" i="0" dirty="0">
                <a:solidFill>
                  <a:srgbClr val="006FE0"/>
                </a:solidFill>
                <a:effectLst/>
                <a:latin typeface="inherit"/>
              </a:rPr>
              <a:t> </a:t>
            </a:r>
            <a:r>
              <a:rPr lang="en-US" b="0" i="0" dirty="0">
                <a:solidFill>
                  <a:srgbClr val="008000"/>
                </a:solidFill>
                <a:effectLst/>
                <a:latin typeface="inherit"/>
              </a:rPr>
              <a:t>//</a:t>
            </a:r>
          </a:p>
          <a:p>
            <a:pPr algn="l" fontAlgn="base" latinLnBrk="1"/>
            <a:r>
              <a:rPr lang="en-US" b="0" i="0" dirty="0">
                <a:solidFill>
                  <a:srgbClr val="252525"/>
                </a:solidFill>
                <a:effectLst/>
                <a:latin typeface="Segoe UI" panose="020B0502040204020203" pitchFamily="34" charset="0"/>
              </a:rPr>
              <a:t>To store the value returned by the procedure, pass a session variable named </a:t>
            </a:r>
            <a:r>
              <a:rPr lang="en-US" b="1" i="1" dirty="0">
                <a:solidFill>
                  <a:srgbClr val="252525"/>
                </a:solidFill>
                <a:effectLst/>
                <a:latin typeface="Segoe UI" panose="020B0502040204020203" pitchFamily="34" charset="0"/>
              </a:rPr>
              <a:t>@countemp</a:t>
            </a:r>
            <a:r>
              <a:rPr lang="en-US" b="0" i="0" dirty="0">
                <a:solidFill>
                  <a:srgbClr val="252525"/>
                </a:solidFill>
                <a:effectLst/>
                <a:latin typeface="Segoe UI" panose="020B0502040204020203" pitchFamily="34" charset="0"/>
              </a:rPr>
              <a:t>.</a:t>
            </a:r>
          </a:p>
          <a:p>
            <a:pPr algn="l" fontAlgn="base" latinLnBrk="1"/>
            <a:r>
              <a:rPr lang="en-US" b="0" i="0" dirty="0">
                <a:solidFill>
                  <a:srgbClr val="FF00FF"/>
                </a:solidFill>
                <a:effectLst/>
                <a:latin typeface="inherit"/>
              </a:rPr>
              <a:t>CALL </a:t>
            </a:r>
            <a:r>
              <a:rPr lang="en-US" b="0" i="0" dirty="0" err="1">
                <a:solidFill>
                  <a:srgbClr val="FF00FF"/>
                </a:solidFill>
                <a:effectLst/>
                <a:latin typeface="inherit"/>
              </a:rPr>
              <a:t>sp_countemp</a:t>
            </a:r>
            <a:r>
              <a:rPr lang="en-US" b="0" i="0" dirty="0">
                <a:solidFill>
                  <a:srgbClr val="333333"/>
                </a:solidFill>
                <a:effectLst/>
                <a:latin typeface="inherit"/>
              </a:rPr>
              <a:t>(@</a:t>
            </a:r>
            <a:r>
              <a:rPr lang="en-US" b="0" i="0" dirty="0">
                <a:solidFill>
                  <a:srgbClr val="002D7A"/>
                </a:solidFill>
                <a:effectLst/>
                <a:latin typeface="inherit"/>
              </a:rPr>
              <a:t>countemp</a:t>
            </a:r>
            <a:r>
              <a:rPr lang="en-US" b="0" i="0" dirty="0">
                <a:solidFill>
                  <a:srgbClr val="333333"/>
                </a:solidFill>
                <a:effectLst/>
                <a:latin typeface="inherit"/>
              </a:rPr>
              <a:t>)</a:t>
            </a:r>
            <a:endParaRPr lang="en-US" b="0" i="0" dirty="0">
              <a:solidFill>
                <a:srgbClr val="000000"/>
              </a:solidFill>
              <a:effectLst/>
              <a:latin typeface="Courier New" panose="02070309020205020404" pitchFamily="49" charset="0"/>
            </a:endParaRPr>
          </a:p>
          <a:p>
            <a:pPr algn="l" fontAlgn="base" latinLnBrk="1"/>
            <a:r>
              <a:rPr lang="en-US" b="0" i="0" dirty="0">
                <a:solidFill>
                  <a:srgbClr val="008080"/>
                </a:solidFill>
                <a:effectLst/>
                <a:latin typeface="inherit"/>
              </a:rPr>
              <a:t>Select</a:t>
            </a:r>
            <a:r>
              <a:rPr lang="en-US" b="0" i="0" dirty="0">
                <a:solidFill>
                  <a:srgbClr val="006FE0"/>
                </a:solidFill>
                <a:effectLst/>
                <a:latin typeface="inherit"/>
              </a:rPr>
              <a:t> </a:t>
            </a:r>
            <a:r>
              <a:rPr lang="en-US" b="0" i="0" dirty="0">
                <a:solidFill>
                  <a:srgbClr val="333333"/>
                </a:solidFill>
                <a:effectLst/>
                <a:latin typeface="inherit"/>
              </a:rPr>
              <a:t>@</a:t>
            </a:r>
            <a:r>
              <a:rPr lang="en-US" b="0" i="0" dirty="0">
                <a:solidFill>
                  <a:srgbClr val="FF00FF"/>
                </a:solidFill>
                <a:effectLst/>
                <a:latin typeface="inherit"/>
              </a:rPr>
              <a:t>countemp </a:t>
            </a:r>
            <a:r>
              <a:rPr lang="en-US" b="0" i="0" dirty="0">
                <a:solidFill>
                  <a:srgbClr val="800080"/>
                </a:solidFill>
                <a:effectLst/>
                <a:latin typeface="inherit"/>
              </a:rPr>
              <a:t>as</a:t>
            </a:r>
            <a:r>
              <a:rPr lang="en-US" b="0" i="0" dirty="0">
                <a:solidFill>
                  <a:srgbClr val="006FE0"/>
                </a:solidFill>
                <a:effectLst/>
                <a:latin typeface="inherit"/>
              </a:rPr>
              <a:t> </a:t>
            </a:r>
            <a:r>
              <a:rPr lang="en-US" b="0" i="0" dirty="0">
                <a:solidFill>
                  <a:srgbClr val="002D7A"/>
                </a:solidFill>
                <a:effectLst/>
                <a:latin typeface="inherit"/>
              </a:rPr>
              <a:t>EMP</a:t>
            </a:r>
            <a:endParaRPr lang="en-US" b="0" i="0" dirty="0">
              <a:solidFill>
                <a:srgbClr val="000000"/>
              </a:solidFill>
              <a:effectLst/>
              <a:latin typeface="Courier New" panose="02070309020205020404" pitchFamily="49" charset="0"/>
            </a:endParaRPr>
          </a:p>
          <a:p>
            <a:pPr algn="l" fontAlgn="base" latinLnBrk="1"/>
            <a:endParaRPr lang="en-US" b="0" i="0" dirty="0">
              <a:solidFill>
                <a:srgbClr val="000000"/>
              </a:solidFill>
              <a:effectLst/>
              <a:latin typeface="Courier New" panose="02070309020205020404" pitchFamily="49" charset="0"/>
            </a:endParaRPr>
          </a:p>
          <a:p>
            <a:endParaRPr lang="en-US" dirty="0"/>
          </a:p>
        </p:txBody>
      </p:sp>
    </p:spTree>
    <p:extLst>
      <p:ext uri="{BB962C8B-B14F-4D97-AF65-F5344CB8AC3E}">
        <p14:creationId xmlns:p14="http://schemas.microsoft.com/office/powerpoint/2010/main" val="2453582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6F46-367F-13AA-237B-EC96A3568B8A}"/>
              </a:ext>
            </a:extLst>
          </p:cNvPr>
          <p:cNvSpPr>
            <a:spLocks noGrp="1"/>
          </p:cNvSpPr>
          <p:nvPr>
            <p:ph type="title"/>
          </p:nvPr>
        </p:nvSpPr>
        <p:spPr/>
        <p:txBody>
          <a:bodyPr/>
          <a:lstStyle/>
          <a:p>
            <a:r>
              <a:rPr lang="en-US" dirty="0"/>
              <a:t>Drop Stored Procedure</a:t>
            </a:r>
          </a:p>
        </p:txBody>
      </p:sp>
      <p:sp>
        <p:nvSpPr>
          <p:cNvPr id="3" name="Content Placeholder 2">
            <a:extLst>
              <a:ext uri="{FF2B5EF4-FFF2-40B4-BE49-F238E27FC236}">
                <a16:creationId xmlns:a16="http://schemas.microsoft.com/office/drawing/2014/main" id="{F17B855B-905C-8DEB-F520-AA0DAB11CDCC}"/>
              </a:ext>
            </a:extLst>
          </p:cNvPr>
          <p:cNvSpPr>
            <a:spLocks noGrp="1"/>
          </p:cNvSpPr>
          <p:nvPr>
            <p:ph idx="1"/>
          </p:nvPr>
        </p:nvSpPr>
        <p:spPr/>
        <p:txBody>
          <a:bodyPr/>
          <a:lstStyle/>
          <a:p>
            <a:endParaRPr lang="en-US" dirty="0"/>
          </a:p>
          <a:p>
            <a:r>
              <a:rPr lang="en-US" dirty="0"/>
              <a:t>Drop procedure </a:t>
            </a:r>
            <a:r>
              <a:rPr lang="en-US" dirty="0" err="1"/>
              <a:t>procedure_name</a:t>
            </a:r>
            <a:endParaRPr lang="en-US" dirty="0"/>
          </a:p>
        </p:txBody>
      </p:sp>
    </p:spTree>
    <p:extLst>
      <p:ext uri="{BB962C8B-B14F-4D97-AF65-F5344CB8AC3E}">
        <p14:creationId xmlns:p14="http://schemas.microsoft.com/office/powerpoint/2010/main" val="2265474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2D3A-F307-98ED-E743-81730793EB79}"/>
              </a:ext>
            </a:extLst>
          </p:cNvPr>
          <p:cNvSpPr>
            <a:spLocks noGrp="1"/>
          </p:cNvSpPr>
          <p:nvPr>
            <p:ph type="title"/>
          </p:nvPr>
        </p:nvSpPr>
        <p:spPr/>
        <p:txBody>
          <a:bodyPr/>
          <a:lstStyle/>
          <a:p>
            <a:r>
              <a:rPr lang="en-US" dirty="0"/>
              <a:t>Example 1</a:t>
            </a:r>
          </a:p>
        </p:txBody>
      </p:sp>
      <p:sp>
        <p:nvSpPr>
          <p:cNvPr id="4" name="Rectangle 1">
            <a:extLst>
              <a:ext uri="{FF2B5EF4-FFF2-40B4-BE49-F238E27FC236}">
                <a16:creationId xmlns:a16="http://schemas.microsoft.com/office/drawing/2014/main" id="{D0250655-C89B-F882-83A5-14D974FE04E9}"/>
              </a:ext>
            </a:extLst>
          </p:cNvPr>
          <p:cNvSpPr>
            <a:spLocks noGrp="1" noChangeArrowheads="1"/>
          </p:cNvSpPr>
          <p:nvPr>
            <p:ph idx="1"/>
          </p:nvPr>
        </p:nvSpPr>
        <p:spPr bwMode="auto">
          <a:xfrm>
            <a:off x="0" y="1728929"/>
            <a:ext cx="12192000"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CREATE</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TABLE</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studentMarks</a:t>
            </a:r>
            <a:r>
              <a:rPr kumimoji="0" lang="en-US" altLang="en-US" b="0" i="0" u="none" strike="noStrike" cap="none" normalizeH="0" baseline="0" dirty="0">
                <a:ln>
                  <a:noFill/>
                </a:ln>
                <a:solidFill>
                  <a:srgbClr val="000000"/>
                </a:solidFill>
                <a:effectLst/>
                <a:latin typeface="Monaco"/>
              </a:rPr>
              <a:t> (</a:t>
            </a:r>
            <a:r>
              <a:rPr kumimoji="0" lang="en-US" altLang="en-US" b="0" i="0" u="none" strike="noStrike" cap="none" normalizeH="0" baseline="0" dirty="0" err="1">
                <a:ln>
                  <a:noFill/>
                </a:ln>
                <a:solidFill>
                  <a:srgbClr val="000000"/>
                </a:solidFill>
                <a:effectLst/>
                <a:latin typeface="Monaco"/>
              </a:rPr>
              <a:t>stud_id</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SMALLINT</a:t>
            </a:r>
            <a:r>
              <a:rPr kumimoji="0" lang="en-US" altLang="en-US" b="0" i="0" u="none" strike="noStrike" cap="none" normalizeH="0" baseline="0" dirty="0">
                <a:ln>
                  <a:noFill/>
                </a:ln>
                <a:solidFill>
                  <a:srgbClr val="000000"/>
                </a:solidFill>
                <a:effectLst/>
                <a:latin typeface="Monaco"/>
              </a:rPr>
              <a:t>(5) </a:t>
            </a:r>
            <a:r>
              <a:rPr kumimoji="0" lang="en-US" altLang="en-US" b="0" i="0" u="none" strike="noStrike" cap="none" normalizeH="0" baseline="0" dirty="0">
                <a:ln>
                  <a:noFill/>
                </a:ln>
                <a:solidFill>
                  <a:srgbClr val="808080"/>
                </a:solidFill>
                <a:effectLst/>
                <a:latin typeface="Monaco"/>
              </a:rPr>
              <a:t>NOT</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808080"/>
                </a:solidFill>
                <a:effectLst/>
                <a:latin typeface="Monaco"/>
              </a:rPr>
              <a:t>NULL</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AUTO_INCREMENT </a:t>
            </a:r>
            <a:r>
              <a:rPr kumimoji="0" lang="en-US" altLang="en-US" b="1" i="0" u="none" strike="noStrike" cap="none" normalizeH="0" baseline="0" dirty="0">
                <a:ln>
                  <a:noFill/>
                </a:ln>
                <a:solidFill>
                  <a:srgbClr val="006699"/>
                </a:solidFill>
                <a:effectLst/>
                <a:latin typeface="Monaco"/>
              </a:rPr>
              <a:t>PRIMARY</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KEY</a:t>
            </a:r>
            <a:r>
              <a:rPr kumimoji="0" lang="en-US" altLang="en-US" b="0" i="0" u="none" strike="noStrike" cap="none" normalizeH="0" baseline="0" dirty="0">
                <a:ln>
                  <a:noFill/>
                </a:ln>
                <a:solidFill>
                  <a:srgbClr val="000000"/>
                </a:solidFill>
                <a:effectLst/>
                <a:latin typeface="Monaco"/>
              </a:rPr>
              <a:t>, </a:t>
            </a:r>
            <a:r>
              <a:rPr kumimoji="0" lang="en-US" altLang="en-US" b="0" i="0" u="none" strike="noStrike" cap="none" normalizeH="0" baseline="0" dirty="0" err="1">
                <a:ln>
                  <a:noFill/>
                </a:ln>
                <a:solidFill>
                  <a:srgbClr val="000000"/>
                </a:solidFill>
                <a:effectLst/>
                <a:latin typeface="Monaco"/>
              </a:rPr>
              <a:t>total_marks</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INT</a:t>
            </a:r>
            <a:r>
              <a:rPr kumimoji="0" lang="en-US" altLang="en-US" b="0" i="0" u="none" strike="noStrike" cap="none" normalizeH="0" baseline="0" dirty="0">
                <a:ln>
                  <a:noFill/>
                </a:ln>
                <a:solidFill>
                  <a:srgbClr val="000000"/>
                </a:solidFill>
                <a:effectLst/>
                <a:latin typeface="Monaco"/>
              </a:rPr>
              <a:t>, grade </a:t>
            </a:r>
            <a:r>
              <a:rPr kumimoji="0" lang="en-US" altLang="en-US" b="1" i="0" u="none" strike="noStrike" cap="none" normalizeH="0" baseline="0" dirty="0">
                <a:ln>
                  <a:noFill/>
                </a:ln>
                <a:solidFill>
                  <a:srgbClr val="006699"/>
                </a:solidFill>
                <a:effectLst/>
                <a:latin typeface="Monaco"/>
              </a:rPr>
              <a:t>VARCHAR</a:t>
            </a:r>
            <a:r>
              <a:rPr kumimoji="0" lang="en-US" altLang="en-US" b="0" i="0" u="none" strike="noStrike" cap="none" normalizeH="0" baseline="0" dirty="0">
                <a:ln>
                  <a:noFill/>
                </a:ln>
                <a:solidFill>
                  <a:srgbClr val="000000"/>
                </a:solidFill>
                <a:effectLst/>
                <a:latin typeface="Monaco"/>
              </a:rPr>
              <a:t>(5));</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onaco"/>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onaco"/>
              </a:rPr>
              <a:t> </a:t>
            </a:r>
            <a:endParaRPr kumimoji="0" lang="en-US" altLang="en-US"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pPr>
            <a:r>
              <a:rPr kumimoji="0" lang="en-US" altLang="en-US" b="0" i="0" u="none" strike="noStrike" cap="none" normalizeH="0" baseline="0" dirty="0">
                <a:ln>
                  <a:noFill/>
                </a:ln>
                <a:solidFill>
                  <a:srgbClr val="008200"/>
                </a:solidFill>
                <a:effectLst/>
                <a:latin typeface="Monaco"/>
              </a:rPr>
              <a:t>insert sample data</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INSERT</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INTO</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studentMarks</a:t>
            </a:r>
            <a:r>
              <a:rPr kumimoji="0" lang="en-US" altLang="en-US" b="0" i="0" u="none" strike="noStrike" cap="none" normalizeH="0" baseline="0" dirty="0">
                <a:ln>
                  <a:noFill/>
                </a:ln>
                <a:solidFill>
                  <a:srgbClr val="000000"/>
                </a:solidFill>
                <a:effectLst/>
                <a:latin typeface="Monaco"/>
              </a:rPr>
              <a:t>(</a:t>
            </a:r>
            <a:r>
              <a:rPr kumimoji="0" lang="en-US" altLang="en-US" b="0" i="0" u="none" strike="noStrike" cap="none" normalizeH="0" baseline="0" dirty="0" err="1">
                <a:ln>
                  <a:noFill/>
                </a:ln>
                <a:solidFill>
                  <a:srgbClr val="000000"/>
                </a:solidFill>
                <a:effectLst/>
                <a:latin typeface="Monaco"/>
              </a:rPr>
              <a:t>total_marks</a:t>
            </a:r>
            <a:r>
              <a:rPr kumimoji="0" lang="en-US" altLang="en-US" b="0" i="0" u="none" strike="noStrike" cap="none" normalizeH="0" baseline="0" dirty="0">
                <a:ln>
                  <a:noFill/>
                </a:ln>
                <a:solidFill>
                  <a:srgbClr val="000000"/>
                </a:solidFill>
                <a:effectLst/>
                <a:latin typeface="Monaco"/>
              </a:rPr>
              <a:t>, grade)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VALUES</a:t>
            </a:r>
            <a:r>
              <a:rPr kumimoji="0" lang="en-US" altLang="en-US" b="0" i="0" u="none" strike="noStrike" cap="none" normalizeH="0" baseline="0" dirty="0">
                <a:ln>
                  <a:noFill/>
                </a:ln>
                <a:solidFill>
                  <a:srgbClr val="000000"/>
                </a:solidFill>
                <a:effectLst/>
                <a:latin typeface="Monaco"/>
              </a:rPr>
              <a:t>(450, </a:t>
            </a:r>
            <a:r>
              <a:rPr kumimoji="0" lang="en-US" altLang="en-US" b="0" i="0" u="none" strike="noStrike" cap="none" normalizeH="0" baseline="0" dirty="0">
                <a:ln>
                  <a:noFill/>
                </a:ln>
                <a:solidFill>
                  <a:srgbClr val="0000FF"/>
                </a:solidFill>
                <a:effectLst/>
                <a:latin typeface="Monaco"/>
              </a:rPr>
              <a:t>'A'</a:t>
            </a:r>
            <a:r>
              <a:rPr kumimoji="0" lang="en-US" altLang="en-US" b="0" i="0" u="none" strike="noStrike" cap="none" normalizeH="0" baseline="0" dirty="0">
                <a:ln>
                  <a:noFill/>
                </a:ln>
                <a:solidFill>
                  <a:srgbClr val="000000"/>
                </a:solidFill>
                <a:effectLst/>
                <a:latin typeface="Monaco"/>
              </a:rPr>
              <a:t>), (480, </a:t>
            </a:r>
            <a:r>
              <a:rPr kumimoji="0" lang="en-US" altLang="en-US" b="0" i="0" u="none" strike="noStrike" cap="none" normalizeH="0" baseline="0" dirty="0">
                <a:ln>
                  <a:noFill/>
                </a:ln>
                <a:solidFill>
                  <a:srgbClr val="0000FF"/>
                </a:solidFill>
                <a:effectLst/>
                <a:latin typeface="Monaco"/>
              </a:rPr>
              <a:t>'A+'</a:t>
            </a:r>
            <a:r>
              <a:rPr kumimoji="0" lang="en-US" altLang="en-US" b="0" i="0" u="none" strike="noStrike" cap="none" normalizeH="0" baseline="0" dirty="0">
                <a:ln>
                  <a:noFill/>
                </a:ln>
                <a:solidFill>
                  <a:srgbClr val="000000"/>
                </a:solidFill>
                <a:effectLst/>
                <a:latin typeface="Monaco"/>
              </a:rPr>
              <a:t>), (490, </a:t>
            </a:r>
            <a:r>
              <a:rPr kumimoji="0" lang="en-US" altLang="en-US" b="0" i="0" u="none" strike="noStrike" cap="none" normalizeH="0" baseline="0" dirty="0">
                <a:ln>
                  <a:noFill/>
                </a:ln>
                <a:solidFill>
                  <a:srgbClr val="0000FF"/>
                </a:solidFill>
                <a:effectLst/>
                <a:latin typeface="Monaco"/>
              </a:rPr>
              <a:t>'A++'</a:t>
            </a:r>
            <a:r>
              <a:rPr kumimoji="0" lang="en-US" altLang="en-US" b="0" i="0" u="none" strike="noStrike" cap="none" normalizeH="0" baseline="0" dirty="0">
                <a:ln>
                  <a:noFill/>
                </a:ln>
                <a:solidFill>
                  <a:srgbClr val="000000"/>
                </a:solidFill>
                <a:effectLst/>
                <a:latin typeface="Monaco"/>
              </a:rPr>
              <a:t>), (440, </a:t>
            </a:r>
            <a:r>
              <a:rPr kumimoji="0" lang="en-US" altLang="en-US" b="0" i="0" u="none" strike="noStrike" cap="none" normalizeH="0" baseline="0" dirty="0">
                <a:ln>
                  <a:noFill/>
                </a:ln>
                <a:solidFill>
                  <a:srgbClr val="0000FF"/>
                </a:solidFill>
                <a:effectLst/>
                <a:latin typeface="Monaco"/>
              </a:rPr>
              <a:t>'B+’</a:t>
            </a:r>
            <a:r>
              <a:rPr kumimoji="0" lang="en-US" altLang="en-US" b="0" i="0" u="none" strike="noStrike" cap="none" normalizeH="0" baseline="0" dirty="0">
                <a:ln>
                  <a:noFill/>
                </a:ln>
                <a:solidFill>
                  <a:srgbClr val="000000"/>
                </a:solidFill>
                <a:effectLst/>
                <a:latin typeface="Monac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onaco"/>
              </a:rPr>
              <a:t>(400, </a:t>
            </a:r>
            <a:r>
              <a:rPr kumimoji="0" lang="en-US" altLang="en-US" b="0" i="0" u="none" strike="noStrike" cap="none" normalizeH="0" baseline="0" dirty="0">
                <a:ln>
                  <a:noFill/>
                </a:ln>
                <a:solidFill>
                  <a:srgbClr val="0000FF"/>
                </a:solidFill>
                <a:effectLst/>
                <a:latin typeface="Monaco"/>
              </a:rPr>
              <a:t>'C+'</a:t>
            </a:r>
            <a:r>
              <a:rPr kumimoji="0" lang="en-US" altLang="en-US" b="0" i="0" u="none" strike="noStrike" cap="none" normalizeH="0" baseline="0" dirty="0">
                <a:ln>
                  <a:noFill/>
                </a:ln>
                <a:solidFill>
                  <a:srgbClr val="000000"/>
                </a:solidFill>
                <a:effectLst/>
                <a:latin typeface="Monaco"/>
              </a:rPr>
              <a:t>),(380,</a:t>
            </a:r>
            <a:r>
              <a:rPr kumimoji="0" lang="en-US" altLang="en-US" b="0" i="0" u="none" strike="noStrike" cap="none" normalizeH="0" baseline="0" dirty="0">
                <a:ln>
                  <a:noFill/>
                </a:ln>
                <a:solidFill>
                  <a:srgbClr val="0000FF"/>
                </a:solidFill>
                <a:effectLst/>
                <a:latin typeface="Monaco"/>
              </a:rPr>
              <a:t>'C'</a:t>
            </a:r>
            <a:r>
              <a:rPr kumimoji="0" lang="en-US" altLang="en-US" b="0" i="0" u="none" strike="noStrike" cap="none" normalizeH="0" baseline="0" dirty="0">
                <a:ln>
                  <a:noFill/>
                </a:ln>
                <a:solidFill>
                  <a:srgbClr val="000000"/>
                </a:solidFill>
                <a:effectLst/>
                <a:latin typeface="Monaco"/>
              </a:rPr>
              <a:t>),(250, </a:t>
            </a:r>
            <a:r>
              <a:rPr kumimoji="0" lang="en-US" altLang="en-US" b="0" i="0" u="none" strike="noStrike" cap="none" normalizeH="0" baseline="0" dirty="0">
                <a:ln>
                  <a:noFill/>
                </a:ln>
                <a:solidFill>
                  <a:srgbClr val="0000FF"/>
                </a:solidFill>
                <a:effectLst/>
                <a:latin typeface="Monaco"/>
              </a:rPr>
              <a:t>'D'</a:t>
            </a:r>
            <a:r>
              <a:rPr kumimoji="0" lang="en-US" altLang="en-US" b="0" i="0" u="none" strike="noStrike" cap="none" normalizeH="0" baseline="0" dirty="0">
                <a:ln>
                  <a:noFill/>
                </a:ln>
                <a:solidFill>
                  <a:srgbClr val="000000"/>
                </a:solidFill>
                <a:effectLst/>
                <a:latin typeface="Monaco"/>
              </a:rPr>
              <a:t>),(200,</a:t>
            </a:r>
            <a:r>
              <a:rPr kumimoji="0" lang="en-US" altLang="en-US" b="0" i="0" u="none" strike="noStrike" cap="none" normalizeH="0" baseline="0" dirty="0">
                <a:ln>
                  <a:noFill/>
                </a:ln>
                <a:solidFill>
                  <a:srgbClr val="0000FF"/>
                </a:solidFill>
                <a:effectLst/>
                <a:latin typeface="Monaco"/>
              </a:rPr>
              <a:t>'E'</a:t>
            </a:r>
            <a:r>
              <a:rPr kumimoji="0" lang="en-US" altLang="en-US" b="0" i="0" u="none" strike="noStrike" cap="none" normalizeH="0" baseline="0" dirty="0">
                <a:ln>
                  <a:noFill/>
                </a:ln>
                <a:solidFill>
                  <a:srgbClr val="000000"/>
                </a:solidFill>
                <a:effectLst/>
                <a:latin typeface="Monaco"/>
              </a:rPr>
              <a:t>),(100,</a:t>
            </a:r>
            <a:r>
              <a:rPr kumimoji="0" lang="en-US" altLang="en-US" b="0" i="0" u="none" strike="noStrike" cap="none" normalizeH="0" baseline="0" dirty="0">
                <a:ln>
                  <a:noFill/>
                </a:ln>
                <a:solidFill>
                  <a:srgbClr val="0000FF"/>
                </a:solidFill>
                <a:effectLst/>
                <a:latin typeface="Monaco"/>
              </a:rPr>
              <a:t>'F'</a:t>
            </a:r>
            <a:r>
              <a:rPr kumimoji="0" lang="en-US" altLang="en-US" b="0" i="0" u="none" strike="noStrike" cap="none" normalizeH="0" baseline="0" dirty="0">
                <a:ln>
                  <a:noFill/>
                </a:ln>
                <a:solidFill>
                  <a:srgbClr val="000000"/>
                </a:solidFill>
                <a:effectLst/>
                <a:latin typeface="Monaco"/>
              </a:rPr>
              <a:t>),(150,</a:t>
            </a:r>
            <a:r>
              <a:rPr kumimoji="0" lang="en-US" altLang="en-US" b="0" i="0" u="none" strike="noStrike" cap="none" normalizeH="0" baseline="0" dirty="0">
                <a:ln>
                  <a:noFill/>
                </a:ln>
                <a:solidFill>
                  <a:srgbClr val="0000FF"/>
                </a:solidFill>
                <a:effectLst/>
                <a:latin typeface="Monaco"/>
              </a:rPr>
              <a:t>'F'</a:t>
            </a:r>
            <a:r>
              <a:rPr kumimoji="0" lang="en-US" altLang="en-US" b="0" i="0" u="none" strike="noStrike" cap="none" normalizeH="0" baseline="0" dirty="0">
                <a:ln>
                  <a:noFill/>
                </a:ln>
                <a:solidFill>
                  <a:srgbClr val="000000"/>
                </a:solidFill>
                <a:effectLst/>
                <a:latin typeface="Monaco"/>
              </a:rPr>
              <a:t>),(220, </a:t>
            </a:r>
            <a:r>
              <a:rPr kumimoji="0" lang="en-US" altLang="en-US" b="0" i="0" u="none" strike="noStrike" cap="none" normalizeH="0" baseline="0" dirty="0">
                <a:ln>
                  <a:noFill/>
                </a:ln>
                <a:solidFill>
                  <a:srgbClr val="0000FF"/>
                </a:solidFill>
                <a:effectLst/>
                <a:latin typeface="Monaco"/>
              </a:rPr>
              <a:t>'E'</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9978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EDC0-8566-9326-7F12-34FFD6E261FB}"/>
              </a:ext>
            </a:extLst>
          </p:cNvPr>
          <p:cNvSpPr>
            <a:spLocks noGrp="1"/>
          </p:cNvSpPr>
          <p:nvPr>
            <p:ph type="title"/>
          </p:nvPr>
        </p:nvSpPr>
        <p:spPr/>
        <p:txBody>
          <a:bodyPr/>
          <a:lstStyle/>
          <a:p>
            <a:r>
              <a:rPr lang="en-US" dirty="0"/>
              <a:t>Create and Call Stored Procedure</a:t>
            </a:r>
          </a:p>
        </p:txBody>
      </p:sp>
      <p:sp>
        <p:nvSpPr>
          <p:cNvPr id="4" name="Rectangle 1">
            <a:extLst>
              <a:ext uri="{FF2B5EF4-FFF2-40B4-BE49-F238E27FC236}">
                <a16:creationId xmlns:a16="http://schemas.microsoft.com/office/drawing/2014/main" id="{8BA06363-E54C-BF28-B4F7-2515BC7676A0}"/>
              </a:ext>
            </a:extLst>
          </p:cNvPr>
          <p:cNvSpPr>
            <a:spLocks noGrp="1" noChangeArrowheads="1"/>
          </p:cNvSpPr>
          <p:nvPr>
            <p:ph idx="1"/>
          </p:nvPr>
        </p:nvSpPr>
        <p:spPr bwMode="auto">
          <a:xfrm>
            <a:off x="990600" y="2101294"/>
            <a:ext cx="7077075" cy="17235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CREATE</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PROCEDURE</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GetStudentData</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BEGIN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SELECT</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FROM</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studentMarks</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END</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F273CFB-9894-4E24-FDD3-67C5B10E9B83}"/>
              </a:ext>
            </a:extLst>
          </p:cNvPr>
          <p:cNvSpPr txBox="1"/>
          <p:nvPr/>
        </p:nvSpPr>
        <p:spPr>
          <a:xfrm>
            <a:off x="990600" y="4692134"/>
            <a:ext cx="6096000" cy="523220"/>
          </a:xfrm>
          <a:prstGeom prst="rect">
            <a:avLst/>
          </a:prstGeom>
          <a:noFill/>
        </p:spPr>
        <p:txBody>
          <a:bodyPr wrap="square">
            <a:spAutoFit/>
          </a:bodyPr>
          <a:lstStyle/>
          <a:p>
            <a:r>
              <a:rPr lang="en-US" sz="2800" b="0" i="0" dirty="0">
                <a:solidFill>
                  <a:srgbClr val="000000"/>
                </a:solidFill>
                <a:effectLst/>
                <a:latin typeface="Monaco"/>
              </a:rPr>
              <a:t>CALL </a:t>
            </a:r>
            <a:r>
              <a:rPr lang="en-US" sz="2800" b="0" i="0" dirty="0" err="1">
                <a:solidFill>
                  <a:srgbClr val="000000"/>
                </a:solidFill>
                <a:effectLst/>
                <a:latin typeface="Monaco"/>
              </a:rPr>
              <a:t>GetStudentData</a:t>
            </a:r>
            <a:r>
              <a:rPr lang="en-US" sz="2800" b="0" i="0" dirty="0">
                <a:solidFill>
                  <a:srgbClr val="000000"/>
                </a:solidFill>
                <a:effectLst/>
                <a:latin typeface="Monaco"/>
              </a:rPr>
              <a:t>();</a:t>
            </a:r>
            <a:endParaRPr lang="en-US" sz="2800" dirty="0"/>
          </a:p>
        </p:txBody>
      </p:sp>
    </p:spTree>
    <p:extLst>
      <p:ext uri="{BB962C8B-B14F-4D97-AF65-F5344CB8AC3E}">
        <p14:creationId xmlns:p14="http://schemas.microsoft.com/office/powerpoint/2010/main" val="204405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F1FB-7761-5987-0FB1-1E163DEFB279}"/>
              </a:ext>
            </a:extLst>
          </p:cNvPr>
          <p:cNvSpPr>
            <a:spLocks noGrp="1"/>
          </p:cNvSpPr>
          <p:nvPr>
            <p:ph type="title"/>
          </p:nvPr>
        </p:nvSpPr>
        <p:spPr>
          <a:xfrm>
            <a:off x="838200" y="365125"/>
            <a:ext cx="10515600" cy="987425"/>
          </a:xfrm>
        </p:spPr>
        <p:txBody>
          <a:bodyPr>
            <a:normAutofit fontScale="90000"/>
          </a:bodyPr>
          <a:lstStyle/>
          <a:p>
            <a:r>
              <a:rPr lang="en-US" b="1" i="0" dirty="0">
                <a:solidFill>
                  <a:srgbClr val="3A3A3A"/>
                </a:solidFill>
                <a:effectLst/>
                <a:ea typeface="Source Serif Pro" panose="02040603050405020204" pitchFamily="18" charset="0"/>
              </a:rPr>
              <a:t>With Input And Output Parameters</a:t>
            </a:r>
            <a:br>
              <a:rPr lang="en-US" b="1" i="0" dirty="0">
                <a:solidFill>
                  <a:srgbClr val="3A3A3A"/>
                </a:solidFill>
                <a:effectLst/>
                <a:latin typeface="Source Serif Pro" panose="02040603050405020204" pitchFamily="18" charset="0"/>
              </a:rPr>
            </a:br>
            <a:endParaRPr lang="en-US" dirty="0"/>
          </a:p>
        </p:txBody>
      </p:sp>
      <p:sp>
        <p:nvSpPr>
          <p:cNvPr id="3" name="Content Placeholder 2">
            <a:extLst>
              <a:ext uri="{FF2B5EF4-FFF2-40B4-BE49-F238E27FC236}">
                <a16:creationId xmlns:a16="http://schemas.microsoft.com/office/drawing/2014/main" id="{0006CD58-8DDF-979A-CA3B-F8CB963A7A3A}"/>
              </a:ext>
            </a:extLst>
          </p:cNvPr>
          <p:cNvSpPr>
            <a:spLocks noGrp="1"/>
          </p:cNvSpPr>
          <p:nvPr>
            <p:ph idx="1"/>
          </p:nvPr>
        </p:nvSpPr>
        <p:spPr>
          <a:xfrm>
            <a:off x="838200" y="1352550"/>
            <a:ext cx="10515600" cy="5505449"/>
          </a:xfrm>
        </p:spPr>
        <p:txBody>
          <a:bodyPr>
            <a:normAutofit lnSpcReduction="10000"/>
          </a:bodyPr>
          <a:lstStyle/>
          <a:p>
            <a:pPr algn="just"/>
            <a:r>
              <a:rPr lang="en-US" b="1" i="0" dirty="0">
                <a:solidFill>
                  <a:srgbClr val="3A3A3A"/>
                </a:solidFill>
                <a:effectLst/>
              </a:rPr>
              <a:t>1) IN</a:t>
            </a:r>
            <a:r>
              <a:rPr lang="en-US" b="0" i="0" dirty="0">
                <a:solidFill>
                  <a:srgbClr val="3A3A3A"/>
                </a:solidFill>
                <a:effectLst/>
              </a:rPr>
              <a:t>: IN Parameter is like a local function argument that we have in almost all programming languages like Java, C#, etc.</a:t>
            </a:r>
          </a:p>
          <a:p>
            <a:pPr algn="just"/>
            <a:r>
              <a:rPr lang="en-US" b="0" i="0" dirty="0">
                <a:solidFill>
                  <a:srgbClr val="3A3A3A"/>
                </a:solidFill>
                <a:effectLst/>
              </a:rPr>
              <a:t>The IN parameters need to be passed along with the procedure call and are protected. What this means is that being protected is the value of the IN parameter can change during function execution but is retained once the execution flow is completed. </a:t>
            </a:r>
            <a:r>
              <a:rPr lang="en-US" b="0" i="0" dirty="0" err="1">
                <a:solidFill>
                  <a:srgbClr val="3A3A3A"/>
                </a:solidFill>
                <a:effectLst/>
              </a:rPr>
              <a:t>i.e</a:t>
            </a:r>
            <a:r>
              <a:rPr lang="en-US" b="0" i="0" dirty="0">
                <a:solidFill>
                  <a:srgbClr val="3A3A3A"/>
                </a:solidFill>
                <a:effectLst/>
              </a:rPr>
              <a:t> the changed value is local to the function execution</a:t>
            </a:r>
          </a:p>
          <a:p>
            <a:pPr algn="just"/>
            <a:r>
              <a:rPr lang="en-US" dirty="0">
                <a:solidFill>
                  <a:srgbClr val="3A3A3A"/>
                </a:solidFill>
              </a:rPr>
              <a:t>2) OUT: OUT Parameter is an OUTPUT parameter in which the procedure is supposed to return once the function execution is complete. The default value can be changed during procedure execution and returned back to the calling function or statement.</a:t>
            </a:r>
          </a:p>
          <a:p>
            <a:pPr algn="just"/>
            <a:r>
              <a:rPr lang="en-US" dirty="0">
                <a:solidFill>
                  <a:srgbClr val="3A3A3A"/>
                </a:solidFill>
              </a:rPr>
              <a:t>3) INOUT: INOUT is a combination of IN and OUT parameters. It can be optionally specified when the procedure is called and can be modified and returned back to the caller.</a:t>
            </a:r>
          </a:p>
        </p:txBody>
      </p:sp>
    </p:spTree>
    <p:extLst>
      <p:ext uri="{BB962C8B-B14F-4D97-AF65-F5344CB8AC3E}">
        <p14:creationId xmlns:p14="http://schemas.microsoft.com/office/powerpoint/2010/main" val="108078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F431-FA6B-E391-DB58-959046264891}"/>
              </a:ext>
            </a:extLst>
          </p:cNvPr>
          <p:cNvSpPr>
            <a:spLocks noGrp="1"/>
          </p:cNvSpPr>
          <p:nvPr>
            <p:ph type="title"/>
          </p:nvPr>
        </p:nvSpPr>
        <p:spPr/>
        <p:txBody>
          <a:bodyPr/>
          <a:lstStyle/>
          <a:p>
            <a:r>
              <a:rPr lang="en-US" dirty="0"/>
              <a:t>Example</a:t>
            </a:r>
          </a:p>
        </p:txBody>
      </p:sp>
      <p:sp>
        <p:nvSpPr>
          <p:cNvPr id="4" name="Rectangle 1">
            <a:extLst>
              <a:ext uri="{FF2B5EF4-FFF2-40B4-BE49-F238E27FC236}">
                <a16:creationId xmlns:a16="http://schemas.microsoft.com/office/drawing/2014/main" id="{CD793C4E-A972-274F-EE87-D17E7981F78F}"/>
              </a:ext>
            </a:extLst>
          </p:cNvPr>
          <p:cNvSpPr>
            <a:spLocks noGrp="1" noChangeArrowheads="1"/>
          </p:cNvSpPr>
          <p:nvPr>
            <p:ph idx="1"/>
          </p:nvPr>
        </p:nvSpPr>
        <p:spPr bwMode="auto">
          <a:xfrm>
            <a:off x="838200" y="1920895"/>
            <a:ext cx="11268075"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CREATE</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PROCEDURE    </a:t>
            </a:r>
            <a:r>
              <a:rPr kumimoji="0" lang="en-US" altLang="en-US" b="0" i="0" u="none" strike="noStrike" cap="none" normalizeH="0" baseline="0" dirty="0" err="1">
                <a:ln>
                  <a:noFill/>
                </a:ln>
                <a:solidFill>
                  <a:srgbClr val="000000"/>
                </a:solidFill>
                <a:effectLst/>
                <a:latin typeface="Monaco"/>
              </a:rPr>
              <a:t>GetDetailsByStudentName</a:t>
            </a:r>
            <a:r>
              <a:rPr kumimoji="0" lang="en-US" altLang="en-US" b="0" i="0" u="none" strike="noStrike" cap="none" normalizeH="0" baseline="0" dirty="0">
                <a:ln>
                  <a:noFill/>
                </a:ln>
                <a:solidFill>
                  <a:srgbClr val="000000"/>
                </a:solidFill>
                <a:effectLst/>
                <a:latin typeface="Monaco"/>
              </a:rPr>
              <a:t>(</a:t>
            </a:r>
            <a:r>
              <a:rPr kumimoji="0" lang="en-US" altLang="en-US" b="0" i="0" u="none" strike="noStrike" cap="none" normalizeH="0" baseline="0" dirty="0">
                <a:ln>
                  <a:noFill/>
                </a:ln>
                <a:solidFill>
                  <a:srgbClr val="808080"/>
                </a:solidFill>
                <a:effectLst/>
                <a:latin typeface="Monaco"/>
              </a:rPr>
              <a:t>IN</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studentId</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INT</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BEGIN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SELECT</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FROM</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studentMarks</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where</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stud_id</a:t>
            </a:r>
            <a:r>
              <a:rPr kumimoji="0" lang="en-US" altLang="en-US" b="0" i="0" u="none" strike="noStrike" cap="none" normalizeH="0" baseline="0" dirty="0">
                <a:ln>
                  <a:noFill/>
                </a:ln>
                <a:solidFill>
                  <a:srgbClr val="000000"/>
                </a:solidFill>
                <a:effectLst/>
                <a:latin typeface="Monaco"/>
              </a:rPr>
              <a:t> = </a:t>
            </a:r>
            <a:r>
              <a:rPr kumimoji="0" lang="en-US" altLang="en-US" b="0" i="0" u="none" strike="noStrike" cap="none" normalizeH="0" baseline="0" dirty="0" err="1">
                <a:ln>
                  <a:noFill/>
                </a:ln>
                <a:solidFill>
                  <a:srgbClr val="000000"/>
                </a:solidFill>
                <a:effectLst/>
                <a:latin typeface="Monaco"/>
              </a:rPr>
              <a:t>studentId</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END</a:t>
            </a:r>
            <a:r>
              <a:rPr kumimoji="0" lang="en-US" altLang="en-US" b="0" i="0" u="none" strike="noStrike" cap="none" normalizeH="0" baseline="0" dirty="0">
                <a:ln>
                  <a:noFill/>
                </a:ln>
                <a:solidFill>
                  <a:srgbClr val="3A3A3A"/>
                </a:solidFill>
                <a:effectLst/>
                <a:latin typeface="Monaco"/>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3A3A3A"/>
              </a:solidFill>
              <a:latin typeface="Monac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A3A3A"/>
              </a:solidFill>
              <a:effectLst/>
              <a:latin typeface="Monac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Call </a:t>
            </a:r>
            <a:r>
              <a:rPr kumimoji="0" lang="en-US" altLang="en-US" b="0" i="0" u="none" strike="noStrike" cap="none" normalizeH="0" baseline="0" dirty="0" err="1">
                <a:ln>
                  <a:noFill/>
                </a:ln>
                <a:solidFill>
                  <a:srgbClr val="000000"/>
                </a:solidFill>
                <a:effectLst/>
                <a:latin typeface="Monaco"/>
              </a:rPr>
              <a:t>GetDetailsByStudentName</a:t>
            </a:r>
            <a:r>
              <a:rPr kumimoji="0" lang="en-US" altLang="en-US" b="0" i="0" u="none" strike="noStrike" cap="none" normalizeH="0" baseline="0" dirty="0">
                <a:ln>
                  <a:noFill/>
                </a:ln>
                <a:solidFill>
                  <a:srgbClr val="000000"/>
                </a:solidFill>
                <a:effectLst/>
                <a:latin typeface="Monaco"/>
              </a:rPr>
              <a:t>(1)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372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B91F-2C84-CCED-2548-A26317020B3B}"/>
              </a:ext>
            </a:extLst>
          </p:cNvPr>
          <p:cNvSpPr>
            <a:spLocks noGrp="1"/>
          </p:cNvSpPr>
          <p:nvPr>
            <p:ph type="title"/>
          </p:nvPr>
        </p:nvSpPr>
        <p:spPr/>
        <p:txBody>
          <a:bodyPr/>
          <a:lstStyle/>
          <a:p>
            <a:r>
              <a:rPr lang="en-US" b="1" dirty="0"/>
              <a:t>Example</a:t>
            </a:r>
          </a:p>
        </p:txBody>
      </p:sp>
      <p:sp>
        <p:nvSpPr>
          <p:cNvPr id="4" name="Rectangle 1">
            <a:extLst>
              <a:ext uri="{FF2B5EF4-FFF2-40B4-BE49-F238E27FC236}">
                <a16:creationId xmlns:a16="http://schemas.microsoft.com/office/drawing/2014/main" id="{C8F3A3B0-D72D-D74E-519A-6A4A5CDF8302}"/>
              </a:ext>
            </a:extLst>
          </p:cNvPr>
          <p:cNvSpPr>
            <a:spLocks noGrp="1" noChangeArrowheads="1"/>
          </p:cNvSpPr>
          <p:nvPr>
            <p:ph idx="1"/>
          </p:nvPr>
        </p:nvSpPr>
        <p:spPr bwMode="auto">
          <a:xfrm>
            <a:off x="0" y="1238631"/>
            <a:ext cx="12087225" cy="56015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CREATE</a:t>
            </a: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PROCEDURE</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GetAverageMarks</a:t>
            </a:r>
            <a:r>
              <a:rPr kumimoji="0" lang="en-US" altLang="en-US" b="0" i="0" u="none" strike="noStrike" cap="none" normalizeH="0" baseline="0" dirty="0">
                <a:ln>
                  <a:noFill/>
                </a:ln>
                <a:solidFill>
                  <a:srgbClr val="000000"/>
                </a:solidFill>
                <a:effectLst/>
                <a:latin typeface="Monaco"/>
              </a:rPr>
              <a:t>(</a:t>
            </a:r>
            <a:r>
              <a:rPr kumimoji="0" lang="en-US" altLang="en-US" b="1" i="0" u="none" strike="noStrike" cap="none" normalizeH="0" baseline="0" dirty="0">
                <a:ln>
                  <a:noFill/>
                </a:ln>
                <a:solidFill>
                  <a:srgbClr val="006699"/>
                </a:solidFill>
                <a:effectLst/>
                <a:latin typeface="Monaco"/>
              </a:rPr>
              <a:t>OUT</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average </a:t>
            </a:r>
            <a:r>
              <a:rPr kumimoji="0" lang="en-US" altLang="en-US" b="1" i="0" u="none" strike="noStrike" cap="none" normalizeH="0" baseline="0" dirty="0">
                <a:ln>
                  <a:noFill/>
                </a:ln>
                <a:solidFill>
                  <a:srgbClr val="006699"/>
                </a:solidFill>
                <a:effectLst/>
                <a:latin typeface="Monaco"/>
              </a:rPr>
              <a:t>DECIMAL</a:t>
            </a:r>
            <a:r>
              <a:rPr kumimoji="0" lang="en-US" altLang="en-US" b="0" i="0" u="none" strike="noStrike" cap="none" normalizeH="0" baseline="0" dirty="0">
                <a:ln>
                  <a:noFill/>
                </a:ln>
                <a:solidFill>
                  <a:srgbClr val="000000"/>
                </a:solidFill>
                <a:effectLst/>
                <a:latin typeface="Monaco"/>
              </a:rPr>
              <a:t>(5,2))</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BEGIN</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A3A3A"/>
                </a:solidFill>
                <a:effectLst/>
                <a:latin typeface="Monaco"/>
              </a:rPr>
              <a:t>    </a:t>
            </a:r>
            <a:r>
              <a:rPr kumimoji="0" lang="en-US" altLang="en-US" b="1" i="0" u="none" strike="noStrike" cap="none" normalizeH="0" baseline="0" dirty="0">
                <a:ln>
                  <a:noFill/>
                </a:ln>
                <a:solidFill>
                  <a:srgbClr val="006699"/>
                </a:solidFill>
                <a:effectLst/>
                <a:latin typeface="Monaco"/>
              </a:rPr>
              <a:t>SELECT</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FF1493"/>
                </a:solidFill>
                <a:effectLst/>
                <a:latin typeface="Monaco"/>
              </a:rPr>
              <a:t>AVG</a:t>
            </a:r>
            <a:r>
              <a:rPr kumimoji="0" lang="en-US" altLang="en-US" b="0" i="0" u="none" strike="noStrike" cap="none" normalizeH="0" baseline="0" dirty="0">
                <a:ln>
                  <a:noFill/>
                </a:ln>
                <a:solidFill>
                  <a:srgbClr val="000000"/>
                </a:solidFill>
                <a:effectLst/>
                <a:latin typeface="Monaco"/>
              </a:rPr>
              <a:t>(</a:t>
            </a:r>
            <a:r>
              <a:rPr kumimoji="0" lang="en-US" altLang="en-US" b="0" i="0" u="none" strike="noStrike" cap="none" normalizeH="0" baseline="0" dirty="0" err="1">
                <a:ln>
                  <a:noFill/>
                </a:ln>
                <a:solidFill>
                  <a:srgbClr val="000000"/>
                </a:solidFill>
                <a:effectLst/>
                <a:latin typeface="Monaco"/>
              </a:rPr>
              <a:t>total_marks</a:t>
            </a:r>
            <a:r>
              <a:rPr kumimoji="0" lang="en-US" altLang="en-US" b="0" i="0" u="none" strike="noStrike" cap="none" normalizeH="0" baseline="0" dirty="0">
                <a:ln>
                  <a:noFill/>
                </a:ln>
                <a:solidFill>
                  <a:srgbClr val="000000"/>
                </a:solidFill>
                <a:effectLst/>
                <a:latin typeface="Monaco"/>
              </a:rPr>
              <a:t>) </a:t>
            </a:r>
            <a:r>
              <a:rPr kumimoji="0" lang="en-US" altLang="en-US" b="1" i="0" u="none" strike="noStrike" cap="none" normalizeH="0" baseline="0" dirty="0">
                <a:ln>
                  <a:noFill/>
                </a:ln>
                <a:solidFill>
                  <a:srgbClr val="006699"/>
                </a:solidFill>
                <a:effectLst/>
                <a:latin typeface="Monaco"/>
              </a:rPr>
              <a:t>INTO</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average </a:t>
            </a:r>
            <a:r>
              <a:rPr kumimoji="0" lang="en-US" altLang="en-US" b="1" i="0" u="none" strike="noStrike" cap="none" normalizeH="0" baseline="0" dirty="0">
                <a:ln>
                  <a:noFill/>
                </a:ln>
                <a:solidFill>
                  <a:srgbClr val="006699"/>
                </a:solidFill>
                <a:effectLst/>
                <a:latin typeface="Monaco"/>
              </a:rPr>
              <a:t>FROM</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err="1">
                <a:ln>
                  <a:noFill/>
                </a:ln>
                <a:solidFill>
                  <a:srgbClr val="000000"/>
                </a:solidFill>
                <a:effectLst/>
                <a:latin typeface="Monaco"/>
              </a:rPr>
              <a:t>studentMarks</a:t>
            </a:r>
            <a:r>
              <a:rPr kumimoji="0" lang="en-US" altLang="en-US" b="0" i="0" u="none" strike="noStrike" cap="none" normalizeH="0" baseline="0" dirty="0">
                <a:ln>
                  <a:noFill/>
                </a:ln>
                <a:solidFill>
                  <a:srgbClr val="000000"/>
                </a:solidFill>
                <a:effectLst/>
                <a:latin typeface="Monaco"/>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6699"/>
                </a:solidFill>
                <a:effectLst/>
                <a:latin typeface="Monaco"/>
              </a:rPr>
              <a:t>END</a:t>
            </a:r>
            <a:r>
              <a:rPr kumimoji="0" lang="en-US" altLang="en-US" b="0" i="0" u="none" strike="noStrike" cap="none" normalizeH="0" baseline="0" dirty="0">
                <a:ln>
                  <a:noFill/>
                </a:ln>
                <a:solidFill>
                  <a:srgbClr val="3A3A3A"/>
                </a:solidFill>
                <a:effectLst/>
                <a:latin typeface="Monaco"/>
              </a:rPr>
              <a:t> </a:t>
            </a:r>
            <a:r>
              <a:rPr kumimoji="0" lang="en-US" altLang="en-US" b="0" i="0" u="none" strike="noStrike" cap="none" normalizeH="0" baseline="0" dirty="0">
                <a:ln>
                  <a:noFill/>
                </a:ln>
                <a:solidFill>
                  <a:srgbClr val="000000"/>
                </a:solidFill>
                <a:effectLst/>
                <a:latin typeface="Monaco"/>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Monaco"/>
            </a:endParaRP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3A3A3A"/>
                </a:solidFill>
                <a:effectLst/>
                <a:latin typeface="Source Serif Pro" panose="02040603050405020204" pitchFamily="18" charset="0"/>
              </a:rPr>
              <a:t>But, here as we have an OUT parameter that would be returning a value, we can specify a placeholder prefixed by ‘</a:t>
            </a:r>
            <a:r>
              <a:rPr lang="en-US" b="1" i="0" dirty="0">
                <a:solidFill>
                  <a:srgbClr val="3A3A3A"/>
                </a:solidFill>
                <a:effectLst/>
                <a:latin typeface="Source Serif Pro" panose="02040603050405020204" pitchFamily="18" charset="0"/>
              </a:rPr>
              <a:t>@</a:t>
            </a:r>
            <a:r>
              <a:rPr lang="en-US" b="0" i="0" dirty="0">
                <a:solidFill>
                  <a:srgbClr val="3A3A3A"/>
                </a:solidFill>
                <a:effectLst/>
                <a:latin typeface="Source Serif Pro" panose="020406030504050202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b="0" i="0" dirty="0">
              <a:solidFill>
                <a:srgbClr val="3A3A3A"/>
              </a:solidFill>
              <a:effectLst/>
              <a:latin typeface="Source Serif Pro" panose="020406030504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3A3A3A"/>
                </a:solidFill>
                <a:effectLst/>
                <a:latin typeface="Source Serif Pro" panose="02040603050405020204" pitchFamily="18" charset="0"/>
              </a:rPr>
              <a:t>In this case, we have specified “</a:t>
            </a:r>
            <a:r>
              <a:rPr lang="en-US" b="1" i="1" dirty="0">
                <a:solidFill>
                  <a:srgbClr val="3A3A3A"/>
                </a:solidFill>
                <a:effectLst/>
                <a:latin typeface="Source Serif Pro" panose="02040603050405020204" pitchFamily="18" charset="0"/>
              </a:rPr>
              <a:t>@</a:t>
            </a:r>
            <a:r>
              <a:rPr lang="en-US" b="1" i="1" dirty="0" err="1">
                <a:solidFill>
                  <a:srgbClr val="3A3A3A"/>
                </a:solidFill>
                <a:effectLst/>
                <a:latin typeface="Source Serif Pro" panose="02040603050405020204" pitchFamily="18" charset="0"/>
              </a:rPr>
              <a:t>average_marks</a:t>
            </a:r>
            <a:r>
              <a:rPr lang="en-US" b="0" i="0" dirty="0">
                <a:solidFill>
                  <a:srgbClr val="3A3A3A"/>
                </a:solidFill>
                <a:effectLst/>
                <a:latin typeface="Source Serif Pro" panose="02040603050405020204" pitchFamily="18" charset="0"/>
              </a:rPr>
              <a:t>” which would hold the value of OUT parameter average as returned by the execution</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solidFill>
                <a:srgbClr val="3A3A3A"/>
              </a:solidFill>
              <a:latin typeface="Source Serif Pro" panose="020406030504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3A3A3A"/>
                </a:solidFill>
                <a:effectLst/>
                <a:latin typeface="Source Serif Pro" panose="02040603050405020204" pitchFamily="18" charset="0"/>
              </a:rPr>
              <a:t>Call </a:t>
            </a:r>
            <a:r>
              <a:rPr kumimoji="0" lang="en-US" altLang="en-US" b="0" i="0" u="none" strike="noStrike" cap="none" normalizeH="0" baseline="0" dirty="0" err="1">
                <a:ln>
                  <a:noFill/>
                </a:ln>
                <a:solidFill>
                  <a:srgbClr val="000000"/>
                </a:solidFill>
                <a:effectLst/>
                <a:latin typeface="Monaco"/>
              </a:rPr>
              <a:t>GetAverageMarks</a:t>
            </a:r>
            <a:r>
              <a:rPr kumimoji="0" lang="en-US" altLang="en-US" b="0" i="0" u="none" strike="noStrike" cap="none" normalizeH="0" baseline="0" dirty="0">
                <a:ln>
                  <a:noFill/>
                </a:ln>
                <a:solidFill>
                  <a:srgbClr val="000000"/>
                </a:solidFill>
                <a:effectLst/>
                <a:latin typeface="Monaco"/>
              </a:rPr>
              <a:t>(</a:t>
            </a:r>
            <a:r>
              <a:rPr lang="en-US" b="1" i="1" dirty="0">
                <a:solidFill>
                  <a:srgbClr val="3A3A3A"/>
                </a:solidFill>
                <a:effectLst/>
                <a:latin typeface="Source Serif Pro" panose="02040603050405020204" pitchFamily="18" charset="0"/>
              </a:rPr>
              <a:t>@average_marks</a:t>
            </a:r>
            <a:r>
              <a:rPr kumimoji="0" lang="en-US" altLang="en-US" b="0" i="0" u="none" strike="noStrike" cap="none" normalizeH="0" baseline="0" dirty="0">
                <a:ln>
                  <a:noFill/>
                </a:ln>
                <a:solidFill>
                  <a:srgbClr val="000000"/>
                </a:solidFill>
                <a:effectLst/>
                <a:latin typeface="Monaco"/>
              </a:rPr>
              <a:t>);</a:t>
            </a:r>
            <a:endParaRPr lang="en-US" b="0" i="0" dirty="0">
              <a:solidFill>
                <a:srgbClr val="3A3A3A"/>
              </a:solidFill>
              <a:effectLst/>
              <a:latin typeface="Source Serif Pro" panose="020406030504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118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BA96-7985-5391-C47B-CDEF1F5C1765}"/>
              </a:ext>
            </a:extLst>
          </p:cNvPr>
          <p:cNvSpPr>
            <a:spLocks noGrp="1"/>
          </p:cNvSpPr>
          <p:nvPr>
            <p:ph type="title"/>
          </p:nvPr>
        </p:nvSpPr>
        <p:spPr/>
        <p:txBody>
          <a:bodyPr/>
          <a:lstStyle/>
          <a:p>
            <a:r>
              <a:rPr lang="en-US" b="1" dirty="0"/>
              <a:t>Create Function in </a:t>
            </a:r>
            <a:r>
              <a:rPr lang="en-US" b="1" dirty="0" err="1"/>
              <a:t>MySql</a:t>
            </a:r>
            <a:r>
              <a:rPr lang="en-US" b="1" dirty="0"/>
              <a:t> Workbench</a:t>
            </a:r>
          </a:p>
        </p:txBody>
      </p:sp>
      <p:sp>
        <p:nvSpPr>
          <p:cNvPr id="3" name="Content Placeholder 2">
            <a:extLst>
              <a:ext uri="{FF2B5EF4-FFF2-40B4-BE49-F238E27FC236}">
                <a16:creationId xmlns:a16="http://schemas.microsoft.com/office/drawing/2014/main" id="{4865EC18-A2A1-76C0-5A04-18302430729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B9535B9-D372-D4DC-7B5C-12FCD2F3A2F4}"/>
              </a:ext>
            </a:extLst>
          </p:cNvPr>
          <p:cNvPicPr>
            <a:picLocks noChangeAspect="1"/>
          </p:cNvPicPr>
          <p:nvPr/>
        </p:nvPicPr>
        <p:blipFill>
          <a:blip r:embed="rId2"/>
          <a:stretch>
            <a:fillRect/>
          </a:stretch>
        </p:blipFill>
        <p:spPr>
          <a:xfrm>
            <a:off x="838199" y="1690688"/>
            <a:ext cx="10515599" cy="5157788"/>
          </a:xfrm>
          <a:prstGeom prst="rect">
            <a:avLst/>
          </a:prstGeom>
        </p:spPr>
      </p:pic>
      <p:cxnSp>
        <p:nvCxnSpPr>
          <p:cNvPr id="12" name="Straight Arrow Connector 11">
            <a:extLst>
              <a:ext uri="{FF2B5EF4-FFF2-40B4-BE49-F238E27FC236}">
                <a16:creationId xmlns:a16="http://schemas.microsoft.com/office/drawing/2014/main" id="{B18ECB1C-BFCB-46AE-077D-F1F885D73F43}"/>
              </a:ext>
            </a:extLst>
          </p:cNvPr>
          <p:cNvCxnSpPr>
            <a:cxnSpLocks/>
          </p:cNvCxnSpPr>
          <p:nvPr/>
        </p:nvCxnSpPr>
        <p:spPr>
          <a:xfrm flipH="1">
            <a:off x="2600325" y="3838575"/>
            <a:ext cx="30861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453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02E2-A57B-A522-B33A-EF9E14488B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B34C59-4E20-F7B8-CFBD-7962D21B1E2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607B75C-61FC-F639-9616-F23B8F9AAC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855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F48-4045-81C2-BBC4-7F5B3D83E5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F04CF5-741F-AE3E-7CB4-AF7C6A3F053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F0DDDB-8358-3487-93EF-95E63F8359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020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D07E-E0E4-D964-8A96-3360133840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63048C-EFAB-8B04-92F3-1220C6F3F13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876D12B-2F88-6B8F-0C85-1BD963AF08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839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448C-E1F1-3E30-376D-0E69CCB8C4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AF5143-A75C-449F-F62B-3CEE2F8750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43F190-BD73-0C47-1765-6394F24976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972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0D72-729E-8CBA-0D81-A0A8B73C4E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4181CB-DA74-FED3-9715-08D7F391CE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AA85051-0827-04D5-B03E-14F115C512F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687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8725</TotalTime>
  <Words>1345</Words>
  <Application>Microsoft Office PowerPoint</Application>
  <PresentationFormat>Widescreen</PresentationFormat>
  <Paragraphs>125</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Arial</vt:lpstr>
      <vt:lpstr>Calibri</vt:lpstr>
      <vt:lpstr>Calibri Light</vt:lpstr>
      <vt:lpstr>Courier New</vt:lpstr>
      <vt:lpstr>Google Sans</vt:lpstr>
      <vt:lpstr>inherit</vt:lpstr>
      <vt:lpstr>Monaco</vt:lpstr>
      <vt:lpstr>Segoe UI</vt:lpstr>
      <vt:lpstr>Source Serif Pro</vt:lpstr>
      <vt:lpstr>Verdana</vt:lpstr>
      <vt:lpstr>Wingdings</vt:lpstr>
      <vt:lpstr>Office Theme</vt:lpstr>
      <vt:lpstr>Functions in MySql</vt:lpstr>
      <vt:lpstr>What is User Defined Function</vt:lpstr>
      <vt:lpstr>Syntax </vt:lpstr>
      <vt:lpstr>Create Function in MySql Workbench</vt:lpstr>
      <vt:lpstr>PowerPoint Presentation</vt:lpstr>
      <vt:lpstr>PowerPoint Presentation</vt:lpstr>
      <vt:lpstr>PowerPoint Presentation</vt:lpstr>
      <vt:lpstr>PowerPoint Presentation</vt:lpstr>
      <vt:lpstr>PowerPoint Presentation</vt:lpstr>
      <vt:lpstr>PowerPoint Presentation</vt:lpstr>
      <vt:lpstr>Call Function</vt:lpstr>
      <vt:lpstr>Example</vt:lpstr>
      <vt:lpstr>Example</vt:lpstr>
      <vt:lpstr>Cont..</vt:lpstr>
      <vt:lpstr>Example</vt:lpstr>
      <vt:lpstr>Cont..</vt:lpstr>
      <vt:lpstr>Creates a function with name tbl_Update</vt:lpstr>
      <vt:lpstr>Call Function</vt:lpstr>
      <vt:lpstr>Stored Procedure</vt:lpstr>
      <vt:lpstr>Benefits of a Stored Procedure</vt:lpstr>
      <vt:lpstr>Syntax</vt:lpstr>
      <vt:lpstr>Create a Stored Procedure </vt:lpstr>
      <vt:lpstr>Crete procedure using MySQL workbench wizard </vt:lpstr>
      <vt:lpstr>PowerPoint Presentation</vt:lpstr>
      <vt:lpstr>PowerPoint Presentation</vt:lpstr>
      <vt:lpstr>PowerPoint Presentation</vt:lpstr>
      <vt:lpstr>PowerPoint Presentation</vt:lpstr>
      <vt:lpstr>Create a Parameterized Stored Procedure </vt:lpstr>
      <vt:lpstr>Example of IN Parameter </vt:lpstr>
      <vt:lpstr>Example of OUT Parameter </vt:lpstr>
      <vt:lpstr>Drop Stored Procedure</vt:lpstr>
      <vt:lpstr>Example 1</vt:lpstr>
      <vt:lpstr>Create and Call Stored Procedure</vt:lpstr>
      <vt:lpstr>With Input And Output Parameters </vt:lpstr>
      <vt:lpstr>Example</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in MySql</dc:title>
  <dc:creator>Dr. Dinesh Sharma [MU - Jaipur]</dc:creator>
  <cp:lastModifiedBy>Dr. Dinesh Sharma [MU - Jaipur]</cp:lastModifiedBy>
  <cp:revision>30</cp:revision>
  <dcterms:created xsi:type="dcterms:W3CDTF">2024-04-01T07:46:53Z</dcterms:created>
  <dcterms:modified xsi:type="dcterms:W3CDTF">2024-04-13T06:00:48Z</dcterms:modified>
</cp:coreProperties>
</file>